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.xml" ContentType="application/vnd.openxmlformats-officedocument.themeOverr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6"/>
  </p:notesMasterIdLst>
  <p:sldIdLst>
    <p:sldId id="256" r:id="rId2"/>
    <p:sldId id="528" r:id="rId3"/>
    <p:sldId id="529" r:id="rId4"/>
    <p:sldId id="542" r:id="rId5"/>
    <p:sldId id="509" r:id="rId6"/>
    <p:sldId id="539" r:id="rId7"/>
    <p:sldId id="263" r:id="rId8"/>
    <p:sldId id="264" r:id="rId9"/>
    <p:sldId id="288" r:id="rId10"/>
    <p:sldId id="283" r:id="rId11"/>
    <p:sldId id="503" r:id="rId12"/>
    <p:sldId id="531" r:id="rId13"/>
    <p:sldId id="532" r:id="rId14"/>
    <p:sldId id="533" r:id="rId15"/>
    <p:sldId id="543" r:id="rId16"/>
    <p:sldId id="534" r:id="rId17"/>
    <p:sldId id="535" r:id="rId18"/>
    <p:sldId id="536" r:id="rId19"/>
    <p:sldId id="540" r:id="rId20"/>
    <p:sldId id="511" r:id="rId21"/>
    <p:sldId id="524" r:id="rId22"/>
    <p:sldId id="516" r:id="rId23"/>
    <p:sldId id="549" r:id="rId24"/>
    <p:sldId id="515" r:id="rId25"/>
    <p:sldId id="523" r:id="rId26"/>
    <p:sldId id="546" r:id="rId27"/>
    <p:sldId id="547" r:id="rId28"/>
    <p:sldId id="544" r:id="rId29"/>
    <p:sldId id="545" r:id="rId30"/>
    <p:sldId id="548" r:id="rId31"/>
    <p:sldId id="550" r:id="rId32"/>
    <p:sldId id="520" r:id="rId33"/>
    <p:sldId id="521" r:id="rId34"/>
    <p:sldId id="541" r:id="rId35"/>
    <p:sldId id="537" r:id="rId36"/>
    <p:sldId id="538" r:id="rId37"/>
    <p:sldId id="507" r:id="rId38"/>
    <p:sldId id="495" r:id="rId39"/>
    <p:sldId id="471" r:id="rId40"/>
    <p:sldId id="478" r:id="rId41"/>
    <p:sldId id="525" r:id="rId42"/>
    <p:sldId id="522" r:id="rId43"/>
    <p:sldId id="527" r:id="rId44"/>
    <p:sldId id="526" r:id="rId45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 " userId="d335637e-fe04-465d-a1ec-07ebd9934751" providerId="ADAL" clId="{3D7AAC93-7B63-4AF6-BEE3-460E8DE81D71}"/>
    <pc:docChg chg="modSld">
      <pc:chgData name=" " userId="d335637e-fe04-465d-a1ec-07ebd9934751" providerId="ADAL" clId="{3D7AAC93-7B63-4AF6-BEE3-460E8DE81D71}" dt="2019-03-27T15:14:32.906" v="1" actId="1076"/>
      <pc:docMkLst>
        <pc:docMk/>
      </pc:docMkLst>
      <pc:sldChg chg="addSp modSp">
        <pc:chgData name=" " userId="d335637e-fe04-465d-a1ec-07ebd9934751" providerId="ADAL" clId="{3D7AAC93-7B63-4AF6-BEE3-460E8DE81D71}" dt="2019-03-27T15:14:32.906" v="1" actId="1076"/>
        <pc:sldMkLst>
          <pc:docMk/>
          <pc:sldMk cId="4287530360" sldId="527"/>
        </pc:sldMkLst>
        <pc:picChg chg="add mod">
          <ac:chgData name=" " userId="d335637e-fe04-465d-a1ec-07ebd9934751" providerId="ADAL" clId="{3D7AAC93-7B63-4AF6-BEE3-460E8DE81D71}" dt="2019-03-27T15:14:32.906" v="1" actId="1076"/>
          <ac:picMkLst>
            <pc:docMk/>
            <pc:sldMk cId="4287530360" sldId="527"/>
            <ac:picMk id="2" creationId="{97656FDE-BAA5-4BC2-A3B3-DA6D6B8EC8A1}"/>
          </ac:picMkLst>
        </pc:picChg>
      </pc:sldChg>
    </pc:docChg>
  </pc:docChgLst>
  <pc:docChgLst>
    <pc:chgData name="INDICADORES-CIEAM" userId="ab30182a-212e-4943-b3ab-5b96c9fdbd69" providerId="ADAL" clId="{D281A173-8A77-40EB-941D-3CCA87BD277A}"/>
    <pc:docChg chg="custSel modSld">
      <pc:chgData name="INDICADORES-CIEAM" userId="ab30182a-212e-4943-b3ab-5b96c9fdbd69" providerId="ADAL" clId="{D281A173-8A77-40EB-941D-3CCA87BD277A}" dt="2019-03-22T13:33:37.450" v="135" actId="1076"/>
      <pc:docMkLst>
        <pc:docMk/>
      </pc:docMkLst>
      <pc:sldChg chg="modSp">
        <pc:chgData name="INDICADORES-CIEAM" userId="ab30182a-212e-4943-b3ab-5b96c9fdbd69" providerId="ADAL" clId="{D281A173-8A77-40EB-941D-3CCA87BD277A}" dt="2019-03-22T12:48:36.915" v="16" actId="1076"/>
        <pc:sldMkLst>
          <pc:docMk/>
          <pc:sldMk cId="3068981544" sldId="263"/>
        </pc:sldMkLst>
        <pc:spChg chg="mod">
          <ac:chgData name="INDICADORES-CIEAM" userId="ab30182a-212e-4943-b3ab-5b96c9fdbd69" providerId="ADAL" clId="{D281A173-8A77-40EB-941D-3CCA87BD277A}" dt="2019-03-22T12:48:36.915" v="16" actId="1076"/>
          <ac:spMkLst>
            <pc:docMk/>
            <pc:sldMk cId="3068981544" sldId="263"/>
            <ac:spMk id="9" creationId="{00000000-0000-0000-0000-000000000000}"/>
          </ac:spMkLst>
        </pc:spChg>
      </pc:sldChg>
      <pc:sldChg chg="modSp">
        <pc:chgData name="INDICADORES-CIEAM" userId="ab30182a-212e-4943-b3ab-5b96c9fdbd69" providerId="ADAL" clId="{D281A173-8A77-40EB-941D-3CCA87BD277A}" dt="2019-03-22T12:48:41.761" v="19" actId="1076"/>
        <pc:sldMkLst>
          <pc:docMk/>
          <pc:sldMk cId="1714001744" sldId="264"/>
        </pc:sldMkLst>
        <pc:spChg chg="mod">
          <ac:chgData name="INDICADORES-CIEAM" userId="ab30182a-212e-4943-b3ab-5b96c9fdbd69" providerId="ADAL" clId="{D281A173-8A77-40EB-941D-3CCA87BD277A}" dt="2019-03-22T12:48:41.761" v="19" actId="1076"/>
          <ac:spMkLst>
            <pc:docMk/>
            <pc:sldMk cId="1714001744" sldId="264"/>
            <ac:spMk id="11" creationId="{00000000-0000-0000-0000-000000000000}"/>
          </ac:spMkLst>
        </pc:spChg>
      </pc:sldChg>
      <pc:sldChg chg="modSp">
        <pc:chgData name="INDICADORES-CIEAM" userId="ab30182a-212e-4943-b3ab-5b96c9fdbd69" providerId="ADAL" clId="{D281A173-8A77-40EB-941D-3CCA87BD277A}" dt="2019-03-22T12:48:49.942" v="25" actId="20577"/>
        <pc:sldMkLst>
          <pc:docMk/>
          <pc:sldMk cId="785990866" sldId="283"/>
        </pc:sldMkLst>
        <pc:spChg chg="mod">
          <ac:chgData name="INDICADORES-CIEAM" userId="ab30182a-212e-4943-b3ab-5b96c9fdbd69" providerId="ADAL" clId="{D281A173-8A77-40EB-941D-3CCA87BD277A}" dt="2019-03-22T12:48:49.942" v="25" actId="20577"/>
          <ac:spMkLst>
            <pc:docMk/>
            <pc:sldMk cId="785990866" sldId="283"/>
            <ac:spMk id="7" creationId="{00000000-0000-0000-0000-000000000000}"/>
          </ac:spMkLst>
        </pc:spChg>
      </pc:sldChg>
      <pc:sldChg chg="modSp">
        <pc:chgData name="INDICADORES-CIEAM" userId="ab30182a-212e-4943-b3ab-5b96c9fdbd69" providerId="ADAL" clId="{D281A173-8A77-40EB-941D-3CCA87BD277A}" dt="2019-03-22T12:48:47.163" v="23" actId="1076"/>
        <pc:sldMkLst>
          <pc:docMk/>
          <pc:sldMk cId="4129673917" sldId="288"/>
        </pc:sldMkLst>
        <pc:spChg chg="mod">
          <ac:chgData name="INDICADORES-CIEAM" userId="ab30182a-212e-4943-b3ab-5b96c9fdbd69" providerId="ADAL" clId="{D281A173-8A77-40EB-941D-3CCA87BD277A}" dt="2019-03-22T12:48:47.163" v="23" actId="1076"/>
          <ac:spMkLst>
            <pc:docMk/>
            <pc:sldMk cId="4129673917" sldId="288"/>
            <ac:spMk id="7" creationId="{00000000-0000-0000-0000-000000000000}"/>
          </ac:spMkLst>
        </pc:spChg>
      </pc:sldChg>
      <pc:sldChg chg="modSp">
        <pc:chgData name="INDICADORES-CIEAM" userId="ab30182a-212e-4943-b3ab-5b96c9fdbd69" providerId="ADAL" clId="{D281A173-8A77-40EB-941D-3CCA87BD277A}" dt="2019-03-22T12:51:00.488" v="130" actId="20577"/>
        <pc:sldMkLst>
          <pc:docMk/>
          <pc:sldMk cId="3337600477" sldId="471"/>
        </pc:sldMkLst>
        <pc:spChg chg="mod">
          <ac:chgData name="INDICADORES-CIEAM" userId="ab30182a-212e-4943-b3ab-5b96c9fdbd69" providerId="ADAL" clId="{D281A173-8A77-40EB-941D-3CCA87BD277A}" dt="2019-03-22T12:51:00.488" v="130" actId="20577"/>
          <ac:spMkLst>
            <pc:docMk/>
            <pc:sldMk cId="3337600477" sldId="471"/>
            <ac:spMk id="6" creationId="{00000000-0000-0000-0000-000000000000}"/>
          </ac:spMkLst>
        </pc:spChg>
      </pc:sldChg>
      <pc:sldChg chg="modSp">
        <pc:chgData name="INDICADORES-CIEAM" userId="ab30182a-212e-4943-b3ab-5b96c9fdbd69" providerId="ADAL" clId="{D281A173-8A77-40EB-941D-3CCA87BD277A}" dt="2019-03-22T12:51:03.446" v="134" actId="20577"/>
        <pc:sldMkLst>
          <pc:docMk/>
          <pc:sldMk cId="3943277898" sldId="478"/>
        </pc:sldMkLst>
        <pc:spChg chg="mod">
          <ac:chgData name="INDICADORES-CIEAM" userId="ab30182a-212e-4943-b3ab-5b96c9fdbd69" providerId="ADAL" clId="{D281A173-8A77-40EB-941D-3CCA87BD277A}" dt="2019-03-22T12:51:03.446" v="134" actId="20577"/>
          <ac:spMkLst>
            <pc:docMk/>
            <pc:sldMk cId="3943277898" sldId="478"/>
            <ac:spMk id="4" creationId="{00000000-0000-0000-0000-000000000000}"/>
          </ac:spMkLst>
        </pc:spChg>
      </pc:sldChg>
      <pc:sldChg chg="modSp">
        <pc:chgData name="INDICADORES-CIEAM" userId="ab30182a-212e-4943-b3ab-5b96c9fdbd69" providerId="ADAL" clId="{D281A173-8A77-40EB-941D-3CCA87BD277A}" dt="2019-03-22T12:50:56.468" v="126" actId="20577"/>
        <pc:sldMkLst>
          <pc:docMk/>
          <pc:sldMk cId="727045993" sldId="495"/>
        </pc:sldMkLst>
        <pc:spChg chg="mod">
          <ac:chgData name="INDICADORES-CIEAM" userId="ab30182a-212e-4943-b3ab-5b96c9fdbd69" providerId="ADAL" clId="{D281A173-8A77-40EB-941D-3CCA87BD277A}" dt="2019-03-22T12:50:56.468" v="126" actId="20577"/>
          <ac:spMkLst>
            <pc:docMk/>
            <pc:sldMk cId="727045993" sldId="495"/>
            <ac:spMk id="7" creationId="{00000000-0000-0000-0000-000000000000}"/>
          </ac:spMkLst>
        </pc:spChg>
      </pc:sldChg>
      <pc:sldChg chg="modSp">
        <pc:chgData name="INDICADORES-CIEAM" userId="ab30182a-212e-4943-b3ab-5b96c9fdbd69" providerId="ADAL" clId="{D281A173-8A77-40EB-941D-3CCA87BD277A}" dt="2019-03-22T12:48:52.772" v="27" actId="20577"/>
        <pc:sldMkLst>
          <pc:docMk/>
          <pc:sldMk cId="1472928829" sldId="503"/>
        </pc:sldMkLst>
        <pc:spChg chg="mod">
          <ac:chgData name="INDICADORES-CIEAM" userId="ab30182a-212e-4943-b3ab-5b96c9fdbd69" providerId="ADAL" clId="{D281A173-8A77-40EB-941D-3CCA87BD277A}" dt="2019-03-22T12:48:52.772" v="27" actId="20577"/>
          <ac:spMkLst>
            <pc:docMk/>
            <pc:sldMk cId="1472928829" sldId="503"/>
            <ac:spMk id="7" creationId="{00000000-0000-0000-0000-000000000000}"/>
          </ac:spMkLst>
        </pc:spChg>
      </pc:sldChg>
      <pc:sldChg chg="modSp">
        <pc:chgData name="INDICADORES-CIEAM" userId="ab30182a-212e-4943-b3ab-5b96c9fdbd69" providerId="ADAL" clId="{D281A173-8A77-40EB-941D-3CCA87BD277A}" dt="2019-03-22T12:50:52.339" v="118" actId="6549"/>
        <pc:sldMkLst>
          <pc:docMk/>
          <pc:sldMk cId="80658728" sldId="507"/>
        </pc:sldMkLst>
        <pc:spChg chg="mod">
          <ac:chgData name="INDICADORES-CIEAM" userId="ab30182a-212e-4943-b3ab-5b96c9fdbd69" providerId="ADAL" clId="{D281A173-8A77-40EB-941D-3CCA87BD277A}" dt="2019-03-22T12:50:52.339" v="118" actId="6549"/>
          <ac:spMkLst>
            <pc:docMk/>
            <pc:sldMk cId="80658728" sldId="507"/>
            <ac:spMk id="5" creationId="{00000000-0000-0000-0000-000000000000}"/>
          </ac:spMkLst>
        </pc:spChg>
      </pc:sldChg>
      <pc:sldChg chg="modSp">
        <pc:chgData name="INDICADORES-CIEAM" userId="ab30182a-212e-4943-b3ab-5b96c9fdbd69" providerId="ADAL" clId="{D281A173-8A77-40EB-941D-3CCA87BD277A}" dt="2019-03-22T12:48:23.989" v="10" actId="1076"/>
        <pc:sldMkLst>
          <pc:docMk/>
          <pc:sldMk cId="3203339371" sldId="509"/>
        </pc:sldMkLst>
        <pc:spChg chg="mod">
          <ac:chgData name="INDICADORES-CIEAM" userId="ab30182a-212e-4943-b3ab-5b96c9fdbd69" providerId="ADAL" clId="{D281A173-8A77-40EB-941D-3CCA87BD277A}" dt="2019-03-22T12:48:23.989" v="10" actId="1076"/>
          <ac:spMkLst>
            <pc:docMk/>
            <pc:sldMk cId="3203339371" sldId="509"/>
            <ac:spMk id="4" creationId="{00000000-0000-0000-0000-000000000000}"/>
          </ac:spMkLst>
        </pc:spChg>
      </pc:sldChg>
      <pc:sldChg chg="modSp">
        <pc:chgData name="INDICADORES-CIEAM" userId="ab30182a-212e-4943-b3ab-5b96c9fdbd69" providerId="ADAL" clId="{D281A173-8A77-40EB-941D-3CCA87BD277A}" dt="2019-03-22T12:49:29.646" v="58" actId="20577"/>
        <pc:sldMkLst>
          <pc:docMk/>
          <pc:sldMk cId="2651932549" sldId="511"/>
        </pc:sldMkLst>
        <pc:spChg chg="mod">
          <ac:chgData name="INDICADORES-CIEAM" userId="ab30182a-212e-4943-b3ab-5b96c9fdbd69" providerId="ADAL" clId="{D281A173-8A77-40EB-941D-3CCA87BD277A}" dt="2019-03-22T12:49:29.646" v="58" actId="20577"/>
          <ac:spMkLst>
            <pc:docMk/>
            <pc:sldMk cId="2651932549" sldId="511"/>
            <ac:spMk id="8" creationId="{00000000-0000-0000-0000-000000000000}"/>
          </ac:spMkLst>
        </pc:spChg>
      </pc:sldChg>
      <pc:sldChg chg="modSp">
        <pc:chgData name="INDICADORES-CIEAM" userId="ab30182a-212e-4943-b3ab-5b96c9fdbd69" providerId="ADAL" clId="{D281A173-8A77-40EB-941D-3CCA87BD277A}" dt="2019-03-22T12:49:48.477" v="72" actId="20577"/>
        <pc:sldMkLst>
          <pc:docMk/>
          <pc:sldMk cId="3950030022" sldId="515"/>
        </pc:sldMkLst>
        <pc:spChg chg="mod">
          <ac:chgData name="INDICADORES-CIEAM" userId="ab30182a-212e-4943-b3ab-5b96c9fdbd69" providerId="ADAL" clId="{D281A173-8A77-40EB-941D-3CCA87BD277A}" dt="2019-03-22T12:49:48.477" v="72" actId="20577"/>
          <ac:spMkLst>
            <pc:docMk/>
            <pc:sldMk cId="3950030022" sldId="515"/>
            <ac:spMk id="9" creationId="{00000000-0000-0000-0000-000000000000}"/>
          </ac:spMkLst>
        </pc:spChg>
      </pc:sldChg>
      <pc:sldChg chg="modSp">
        <pc:chgData name="INDICADORES-CIEAM" userId="ab30182a-212e-4943-b3ab-5b96c9fdbd69" providerId="ADAL" clId="{D281A173-8A77-40EB-941D-3CCA87BD277A}" dt="2019-03-22T12:49:41.075" v="65" actId="20577"/>
        <pc:sldMkLst>
          <pc:docMk/>
          <pc:sldMk cId="1451448523" sldId="516"/>
        </pc:sldMkLst>
        <pc:spChg chg="mod">
          <ac:chgData name="INDICADORES-CIEAM" userId="ab30182a-212e-4943-b3ab-5b96c9fdbd69" providerId="ADAL" clId="{D281A173-8A77-40EB-941D-3CCA87BD277A}" dt="2019-03-22T12:49:41.075" v="65" actId="20577"/>
          <ac:spMkLst>
            <pc:docMk/>
            <pc:sldMk cId="1451448523" sldId="516"/>
            <ac:spMk id="8" creationId="{00000000-0000-0000-0000-000000000000}"/>
          </ac:spMkLst>
        </pc:spChg>
      </pc:sldChg>
      <pc:sldChg chg="modSp">
        <pc:chgData name="INDICADORES-CIEAM" userId="ab30182a-212e-4943-b3ab-5b96c9fdbd69" providerId="ADAL" clId="{D281A173-8A77-40EB-941D-3CCA87BD277A}" dt="2019-03-22T12:50:23.771" v="100" actId="20577"/>
        <pc:sldMkLst>
          <pc:docMk/>
          <pc:sldMk cId="3387024704" sldId="520"/>
        </pc:sldMkLst>
        <pc:spChg chg="mod">
          <ac:chgData name="INDICADORES-CIEAM" userId="ab30182a-212e-4943-b3ab-5b96c9fdbd69" providerId="ADAL" clId="{D281A173-8A77-40EB-941D-3CCA87BD277A}" dt="2019-03-22T12:50:23.771" v="100" actId="20577"/>
          <ac:spMkLst>
            <pc:docMk/>
            <pc:sldMk cId="3387024704" sldId="520"/>
            <ac:spMk id="4" creationId="{00000000-0000-0000-0000-000000000000}"/>
          </ac:spMkLst>
        </pc:spChg>
      </pc:sldChg>
      <pc:sldChg chg="modSp">
        <pc:chgData name="INDICADORES-CIEAM" userId="ab30182a-212e-4943-b3ab-5b96c9fdbd69" providerId="ADAL" clId="{D281A173-8A77-40EB-941D-3CCA87BD277A}" dt="2019-03-22T12:50:26.914" v="104" actId="20577"/>
        <pc:sldMkLst>
          <pc:docMk/>
          <pc:sldMk cId="73800616" sldId="521"/>
        </pc:sldMkLst>
        <pc:spChg chg="mod">
          <ac:chgData name="INDICADORES-CIEAM" userId="ab30182a-212e-4943-b3ab-5b96c9fdbd69" providerId="ADAL" clId="{D281A173-8A77-40EB-941D-3CCA87BD277A}" dt="2019-03-22T12:50:26.914" v="104" actId="20577"/>
          <ac:spMkLst>
            <pc:docMk/>
            <pc:sldMk cId="73800616" sldId="521"/>
            <ac:spMk id="4" creationId="{00000000-0000-0000-0000-000000000000}"/>
          </ac:spMkLst>
        </pc:spChg>
      </pc:sldChg>
      <pc:sldChg chg="addSp delSp modSp">
        <pc:chgData name="INDICADORES-CIEAM" userId="ab30182a-212e-4943-b3ab-5b96c9fdbd69" providerId="ADAL" clId="{D281A173-8A77-40EB-941D-3CCA87BD277A}" dt="2019-03-22T12:49:54.321" v="76" actId="20577"/>
        <pc:sldMkLst>
          <pc:docMk/>
          <pc:sldMk cId="3312623719" sldId="523"/>
        </pc:sldMkLst>
        <pc:spChg chg="del">
          <ac:chgData name="INDICADORES-CIEAM" userId="ab30182a-212e-4943-b3ab-5b96c9fdbd69" providerId="ADAL" clId="{D281A173-8A77-40EB-941D-3CCA87BD277A}" dt="2019-03-22T12:49:52.930" v="74" actId="478"/>
          <ac:spMkLst>
            <pc:docMk/>
            <pc:sldMk cId="3312623719" sldId="523"/>
            <ac:spMk id="4" creationId="{00000000-0000-0000-0000-000000000000}"/>
          </ac:spMkLst>
        </pc:spChg>
        <pc:spChg chg="add mod">
          <ac:chgData name="INDICADORES-CIEAM" userId="ab30182a-212e-4943-b3ab-5b96c9fdbd69" providerId="ADAL" clId="{D281A173-8A77-40EB-941D-3CCA87BD277A}" dt="2019-03-22T12:49:54.321" v="76" actId="20577"/>
          <ac:spMkLst>
            <pc:docMk/>
            <pc:sldMk cId="3312623719" sldId="523"/>
            <ac:spMk id="8" creationId="{A2957E18-FB43-4779-86E3-7D3903BAC67F}"/>
          </ac:spMkLst>
        </pc:spChg>
      </pc:sldChg>
      <pc:sldChg chg="addSp modSp">
        <pc:chgData name="INDICADORES-CIEAM" userId="ab30182a-212e-4943-b3ab-5b96c9fdbd69" providerId="ADAL" clId="{D281A173-8A77-40EB-941D-3CCA87BD277A}" dt="2019-03-22T12:49:37.464" v="61" actId="20577"/>
        <pc:sldMkLst>
          <pc:docMk/>
          <pc:sldMk cId="174949429" sldId="524"/>
        </pc:sldMkLst>
        <pc:spChg chg="add mod">
          <ac:chgData name="INDICADORES-CIEAM" userId="ab30182a-212e-4943-b3ab-5b96c9fdbd69" providerId="ADAL" clId="{D281A173-8A77-40EB-941D-3CCA87BD277A}" dt="2019-03-22T12:49:37.464" v="61" actId="20577"/>
          <ac:spMkLst>
            <pc:docMk/>
            <pc:sldMk cId="174949429" sldId="524"/>
            <ac:spMk id="11" creationId="{BA6B4177-3758-40C4-8710-F24E77DF3F0E}"/>
          </ac:spMkLst>
        </pc:spChg>
      </pc:sldChg>
      <pc:sldChg chg="modSp">
        <pc:chgData name="INDICADORES-CIEAM" userId="ab30182a-212e-4943-b3ab-5b96c9fdbd69" providerId="ADAL" clId="{D281A173-8A77-40EB-941D-3CCA87BD277A}" dt="2019-03-22T13:33:37.450" v="135" actId="1076"/>
        <pc:sldMkLst>
          <pc:docMk/>
          <pc:sldMk cId="109699749" sldId="525"/>
        </pc:sldMkLst>
        <pc:spChg chg="mod">
          <ac:chgData name="INDICADORES-CIEAM" userId="ab30182a-212e-4943-b3ab-5b96c9fdbd69" providerId="ADAL" clId="{D281A173-8A77-40EB-941D-3CCA87BD277A}" dt="2019-03-22T13:33:37.450" v="135" actId="1076"/>
          <ac:spMkLst>
            <pc:docMk/>
            <pc:sldMk cId="109699749" sldId="525"/>
            <ac:spMk id="4" creationId="{00000000-0000-0000-0000-000000000000}"/>
          </ac:spMkLst>
        </pc:spChg>
      </pc:sldChg>
      <pc:sldChg chg="modSp">
        <pc:chgData name="INDICADORES-CIEAM" userId="ab30182a-212e-4943-b3ab-5b96c9fdbd69" providerId="ADAL" clId="{D281A173-8A77-40EB-941D-3CCA87BD277A}" dt="2019-03-22T12:47:49.552" v="2" actId="1076"/>
        <pc:sldMkLst>
          <pc:docMk/>
          <pc:sldMk cId="3073430010" sldId="528"/>
        </pc:sldMkLst>
        <pc:spChg chg="mod">
          <ac:chgData name="INDICADORES-CIEAM" userId="ab30182a-212e-4943-b3ab-5b96c9fdbd69" providerId="ADAL" clId="{D281A173-8A77-40EB-941D-3CCA87BD277A}" dt="2019-03-22T12:47:49.552" v="2" actId="1076"/>
          <ac:spMkLst>
            <pc:docMk/>
            <pc:sldMk cId="3073430010" sldId="528"/>
            <ac:spMk id="4" creationId="{00000000-0000-0000-0000-000000000000}"/>
          </ac:spMkLst>
        </pc:spChg>
      </pc:sldChg>
      <pc:sldChg chg="modSp">
        <pc:chgData name="INDICADORES-CIEAM" userId="ab30182a-212e-4943-b3ab-5b96c9fdbd69" providerId="ADAL" clId="{D281A173-8A77-40EB-941D-3CCA87BD277A}" dt="2019-03-22T12:47:59.395" v="3" actId="1076"/>
        <pc:sldMkLst>
          <pc:docMk/>
          <pc:sldMk cId="3947676699" sldId="529"/>
        </pc:sldMkLst>
        <pc:spChg chg="mod">
          <ac:chgData name="INDICADORES-CIEAM" userId="ab30182a-212e-4943-b3ab-5b96c9fdbd69" providerId="ADAL" clId="{D281A173-8A77-40EB-941D-3CCA87BD277A}" dt="2019-03-22T12:47:59.395" v="3" actId="1076"/>
          <ac:spMkLst>
            <pc:docMk/>
            <pc:sldMk cId="3947676699" sldId="529"/>
            <ac:spMk id="4" creationId="{00000000-0000-0000-0000-000000000000}"/>
          </ac:spMkLst>
        </pc:spChg>
      </pc:sldChg>
      <pc:sldChg chg="modSp">
        <pc:chgData name="INDICADORES-CIEAM" userId="ab30182a-212e-4943-b3ab-5b96c9fdbd69" providerId="ADAL" clId="{D281A173-8A77-40EB-941D-3CCA87BD277A}" dt="2019-03-22T12:48:57.402" v="31" actId="20577"/>
        <pc:sldMkLst>
          <pc:docMk/>
          <pc:sldMk cId="3599928419" sldId="531"/>
        </pc:sldMkLst>
        <pc:spChg chg="mod">
          <ac:chgData name="INDICADORES-CIEAM" userId="ab30182a-212e-4943-b3ab-5b96c9fdbd69" providerId="ADAL" clId="{D281A173-8A77-40EB-941D-3CCA87BD277A}" dt="2019-03-22T12:48:57.402" v="31" actId="20577"/>
          <ac:spMkLst>
            <pc:docMk/>
            <pc:sldMk cId="3599928419" sldId="531"/>
            <ac:spMk id="8" creationId="{00000000-0000-0000-0000-000000000000}"/>
          </ac:spMkLst>
        </pc:spChg>
      </pc:sldChg>
      <pc:sldChg chg="modSp">
        <pc:chgData name="INDICADORES-CIEAM" userId="ab30182a-212e-4943-b3ab-5b96c9fdbd69" providerId="ADAL" clId="{D281A173-8A77-40EB-941D-3CCA87BD277A}" dt="2019-03-22T12:49:00.403" v="35" actId="20577"/>
        <pc:sldMkLst>
          <pc:docMk/>
          <pc:sldMk cId="601279851" sldId="532"/>
        </pc:sldMkLst>
        <pc:spChg chg="mod">
          <ac:chgData name="INDICADORES-CIEAM" userId="ab30182a-212e-4943-b3ab-5b96c9fdbd69" providerId="ADAL" clId="{D281A173-8A77-40EB-941D-3CCA87BD277A}" dt="2019-03-22T12:49:00.403" v="35" actId="20577"/>
          <ac:spMkLst>
            <pc:docMk/>
            <pc:sldMk cId="601279851" sldId="532"/>
            <ac:spMk id="8" creationId="{00000000-0000-0000-0000-000000000000}"/>
          </ac:spMkLst>
        </pc:spChg>
      </pc:sldChg>
      <pc:sldChg chg="modSp">
        <pc:chgData name="INDICADORES-CIEAM" userId="ab30182a-212e-4943-b3ab-5b96c9fdbd69" providerId="ADAL" clId="{D281A173-8A77-40EB-941D-3CCA87BD277A}" dt="2019-03-22T12:49:03.038" v="39" actId="20577"/>
        <pc:sldMkLst>
          <pc:docMk/>
          <pc:sldMk cId="3751876199" sldId="533"/>
        </pc:sldMkLst>
        <pc:spChg chg="mod">
          <ac:chgData name="INDICADORES-CIEAM" userId="ab30182a-212e-4943-b3ab-5b96c9fdbd69" providerId="ADAL" clId="{D281A173-8A77-40EB-941D-3CCA87BD277A}" dt="2019-03-22T12:49:03.038" v="39" actId="20577"/>
          <ac:spMkLst>
            <pc:docMk/>
            <pc:sldMk cId="3751876199" sldId="533"/>
            <ac:spMk id="8" creationId="{00000000-0000-0000-0000-000000000000}"/>
          </ac:spMkLst>
        </pc:spChg>
      </pc:sldChg>
      <pc:sldChg chg="modSp">
        <pc:chgData name="INDICADORES-CIEAM" userId="ab30182a-212e-4943-b3ab-5b96c9fdbd69" providerId="ADAL" clId="{D281A173-8A77-40EB-941D-3CCA87BD277A}" dt="2019-03-22T12:49:19.178" v="46" actId="20577"/>
        <pc:sldMkLst>
          <pc:docMk/>
          <pc:sldMk cId="865849696" sldId="534"/>
        </pc:sldMkLst>
        <pc:spChg chg="mod">
          <ac:chgData name="INDICADORES-CIEAM" userId="ab30182a-212e-4943-b3ab-5b96c9fdbd69" providerId="ADAL" clId="{D281A173-8A77-40EB-941D-3CCA87BD277A}" dt="2019-03-22T12:49:19.178" v="46" actId="20577"/>
          <ac:spMkLst>
            <pc:docMk/>
            <pc:sldMk cId="865849696" sldId="534"/>
            <ac:spMk id="4" creationId="{00000000-0000-0000-0000-000000000000}"/>
          </ac:spMkLst>
        </pc:spChg>
      </pc:sldChg>
      <pc:sldChg chg="modSp">
        <pc:chgData name="INDICADORES-CIEAM" userId="ab30182a-212e-4943-b3ab-5b96c9fdbd69" providerId="ADAL" clId="{D281A173-8A77-40EB-941D-3CCA87BD277A}" dt="2019-03-22T12:49:22.099" v="50" actId="20577"/>
        <pc:sldMkLst>
          <pc:docMk/>
          <pc:sldMk cId="2614223570" sldId="535"/>
        </pc:sldMkLst>
        <pc:spChg chg="mod">
          <ac:chgData name="INDICADORES-CIEAM" userId="ab30182a-212e-4943-b3ab-5b96c9fdbd69" providerId="ADAL" clId="{D281A173-8A77-40EB-941D-3CCA87BD277A}" dt="2019-03-22T12:49:22.099" v="50" actId="20577"/>
          <ac:spMkLst>
            <pc:docMk/>
            <pc:sldMk cId="2614223570" sldId="535"/>
            <ac:spMk id="7" creationId="{00000000-0000-0000-0000-000000000000}"/>
          </ac:spMkLst>
        </pc:spChg>
      </pc:sldChg>
      <pc:sldChg chg="modSp">
        <pc:chgData name="INDICADORES-CIEAM" userId="ab30182a-212e-4943-b3ab-5b96c9fdbd69" providerId="ADAL" clId="{D281A173-8A77-40EB-941D-3CCA87BD277A}" dt="2019-03-22T12:49:25.276" v="54" actId="20577"/>
        <pc:sldMkLst>
          <pc:docMk/>
          <pc:sldMk cId="4245998827" sldId="536"/>
        </pc:sldMkLst>
        <pc:spChg chg="mod">
          <ac:chgData name="INDICADORES-CIEAM" userId="ab30182a-212e-4943-b3ab-5b96c9fdbd69" providerId="ADAL" clId="{D281A173-8A77-40EB-941D-3CCA87BD277A}" dt="2019-03-22T12:49:25.276" v="54" actId="20577"/>
          <ac:spMkLst>
            <pc:docMk/>
            <pc:sldMk cId="4245998827" sldId="536"/>
            <ac:spMk id="8" creationId="{00000000-0000-0000-0000-000000000000}"/>
          </ac:spMkLst>
        </pc:spChg>
      </pc:sldChg>
      <pc:sldChg chg="modSp">
        <pc:chgData name="INDICADORES-CIEAM" userId="ab30182a-212e-4943-b3ab-5b96c9fdbd69" providerId="ADAL" clId="{D281A173-8A77-40EB-941D-3CCA87BD277A}" dt="2019-03-22T12:50:45.951" v="112" actId="20577"/>
        <pc:sldMkLst>
          <pc:docMk/>
          <pc:sldMk cId="894916696" sldId="537"/>
        </pc:sldMkLst>
        <pc:spChg chg="mod">
          <ac:chgData name="INDICADORES-CIEAM" userId="ab30182a-212e-4943-b3ab-5b96c9fdbd69" providerId="ADAL" clId="{D281A173-8A77-40EB-941D-3CCA87BD277A}" dt="2019-03-22T12:50:45.951" v="112" actId="20577"/>
          <ac:spMkLst>
            <pc:docMk/>
            <pc:sldMk cId="894916696" sldId="537"/>
            <ac:spMk id="4" creationId="{00000000-0000-0000-0000-000000000000}"/>
          </ac:spMkLst>
        </pc:spChg>
      </pc:sldChg>
      <pc:sldChg chg="modSp">
        <pc:chgData name="INDICADORES-CIEAM" userId="ab30182a-212e-4943-b3ab-5b96c9fdbd69" providerId="ADAL" clId="{D281A173-8A77-40EB-941D-3CCA87BD277A}" dt="2019-03-22T12:50:48.524" v="114" actId="20577"/>
        <pc:sldMkLst>
          <pc:docMk/>
          <pc:sldMk cId="1976021802" sldId="538"/>
        </pc:sldMkLst>
        <pc:spChg chg="mod">
          <ac:chgData name="INDICADORES-CIEAM" userId="ab30182a-212e-4943-b3ab-5b96c9fdbd69" providerId="ADAL" clId="{D281A173-8A77-40EB-941D-3CCA87BD277A}" dt="2019-03-22T12:50:48.524" v="114" actId="20577"/>
          <ac:spMkLst>
            <pc:docMk/>
            <pc:sldMk cId="1976021802" sldId="538"/>
            <ac:spMk id="4" creationId="{00000000-0000-0000-0000-000000000000}"/>
          </ac:spMkLst>
        </pc:spChg>
      </pc:sldChg>
      <pc:sldChg chg="modSp">
        <pc:chgData name="INDICADORES-CIEAM" userId="ab30182a-212e-4943-b3ab-5b96c9fdbd69" providerId="ADAL" clId="{D281A173-8A77-40EB-941D-3CCA87BD277A}" dt="2019-03-22T12:48:30.298" v="13" actId="1076"/>
        <pc:sldMkLst>
          <pc:docMk/>
          <pc:sldMk cId="4077582719" sldId="539"/>
        </pc:sldMkLst>
        <pc:spChg chg="mod">
          <ac:chgData name="INDICADORES-CIEAM" userId="ab30182a-212e-4943-b3ab-5b96c9fdbd69" providerId="ADAL" clId="{D281A173-8A77-40EB-941D-3CCA87BD277A}" dt="2019-03-22T12:48:30.298" v="13" actId="1076"/>
          <ac:spMkLst>
            <pc:docMk/>
            <pc:sldMk cId="4077582719" sldId="539"/>
            <ac:spMk id="4" creationId="{00000000-0000-0000-0000-000000000000}"/>
          </ac:spMkLst>
        </pc:spChg>
      </pc:sldChg>
      <pc:sldChg chg="addSp modSp">
        <pc:chgData name="INDICADORES-CIEAM" userId="ab30182a-212e-4943-b3ab-5b96c9fdbd69" providerId="ADAL" clId="{D281A173-8A77-40EB-941D-3CCA87BD277A}" dt="2019-03-22T12:50:43.198" v="110" actId="20577"/>
        <pc:sldMkLst>
          <pc:docMk/>
          <pc:sldMk cId="1847802774" sldId="541"/>
        </pc:sldMkLst>
        <pc:spChg chg="mod">
          <ac:chgData name="INDICADORES-CIEAM" userId="ab30182a-212e-4943-b3ab-5b96c9fdbd69" providerId="ADAL" clId="{D281A173-8A77-40EB-941D-3CCA87BD277A}" dt="2019-03-22T12:50:39.345" v="105" actId="20577"/>
          <ac:spMkLst>
            <pc:docMk/>
            <pc:sldMk cId="1847802774" sldId="541"/>
            <ac:spMk id="4" creationId="{00000000-0000-0000-0000-000000000000}"/>
          </ac:spMkLst>
        </pc:spChg>
        <pc:spChg chg="add mod">
          <ac:chgData name="INDICADORES-CIEAM" userId="ab30182a-212e-4943-b3ab-5b96c9fdbd69" providerId="ADAL" clId="{D281A173-8A77-40EB-941D-3CCA87BD277A}" dt="2019-03-22T12:50:43.198" v="110" actId="20577"/>
          <ac:spMkLst>
            <pc:docMk/>
            <pc:sldMk cId="1847802774" sldId="541"/>
            <ac:spMk id="5" creationId="{30574B19-E8E4-4435-9469-AD443D04BEFB}"/>
          </ac:spMkLst>
        </pc:spChg>
      </pc:sldChg>
      <pc:sldChg chg="addSp modSp">
        <pc:chgData name="INDICADORES-CIEAM" userId="ab30182a-212e-4943-b3ab-5b96c9fdbd69" providerId="ADAL" clId="{D281A173-8A77-40EB-941D-3CCA87BD277A}" dt="2019-03-22T12:48:11.088" v="7" actId="20577"/>
        <pc:sldMkLst>
          <pc:docMk/>
          <pc:sldMk cId="1185132836" sldId="542"/>
        </pc:sldMkLst>
        <pc:spChg chg="mod">
          <ac:chgData name="INDICADORES-CIEAM" userId="ab30182a-212e-4943-b3ab-5b96c9fdbd69" providerId="ADAL" clId="{D281A173-8A77-40EB-941D-3CCA87BD277A}" dt="2019-03-22T12:48:04.780" v="4" actId="20577"/>
          <ac:spMkLst>
            <pc:docMk/>
            <pc:sldMk cId="1185132836" sldId="542"/>
            <ac:spMk id="4" creationId="{00000000-0000-0000-0000-000000000000}"/>
          </ac:spMkLst>
        </pc:spChg>
        <pc:spChg chg="add mod">
          <ac:chgData name="INDICADORES-CIEAM" userId="ab30182a-212e-4943-b3ab-5b96c9fdbd69" providerId="ADAL" clId="{D281A173-8A77-40EB-941D-3CCA87BD277A}" dt="2019-03-22T12:48:11.088" v="7" actId="20577"/>
          <ac:spMkLst>
            <pc:docMk/>
            <pc:sldMk cId="1185132836" sldId="542"/>
            <ac:spMk id="5" creationId="{6BB4FE59-6E8D-4D89-9961-AF37624175BA}"/>
          </ac:spMkLst>
        </pc:spChg>
      </pc:sldChg>
      <pc:sldChg chg="addSp modSp">
        <pc:chgData name="INDICADORES-CIEAM" userId="ab30182a-212e-4943-b3ab-5b96c9fdbd69" providerId="ADAL" clId="{D281A173-8A77-40EB-941D-3CCA87BD277A}" dt="2019-03-22T12:49:13.446" v="42" actId="20577"/>
        <pc:sldMkLst>
          <pc:docMk/>
          <pc:sldMk cId="714920048" sldId="543"/>
        </pc:sldMkLst>
        <pc:spChg chg="add mod">
          <ac:chgData name="INDICADORES-CIEAM" userId="ab30182a-212e-4943-b3ab-5b96c9fdbd69" providerId="ADAL" clId="{D281A173-8A77-40EB-941D-3CCA87BD277A}" dt="2019-03-22T12:49:13.446" v="42" actId="20577"/>
          <ac:spMkLst>
            <pc:docMk/>
            <pc:sldMk cId="714920048" sldId="543"/>
            <ac:spMk id="5" creationId="{FC236E51-FF0D-4FDD-A345-6FED4FFC6725}"/>
          </ac:spMkLst>
        </pc:spChg>
      </pc:sldChg>
      <pc:sldChg chg="modSp">
        <pc:chgData name="INDICADORES-CIEAM" userId="ab30182a-212e-4943-b3ab-5b96c9fdbd69" providerId="ADAL" clId="{D281A173-8A77-40EB-941D-3CCA87BD277A}" dt="2019-03-22T12:50:04.705" v="88" actId="20577"/>
        <pc:sldMkLst>
          <pc:docMk/>
          <pc:sldMk cId="334293338" sldId="545"/>
        </pc:sldMkLst>
        <pc:spChg chg="mod">
          <ac:chgData name="INDICADORES-CIEAM" userId="ab30182a-212e-4943-b3ab-5b96c9fdbd69" providerId="ADAL" clId="{D281A173-8A77-40EB-941D-3CCA87BD277A}" dt="2019-03-22T12:50:04.705" v="88" actId="20577"/>
          <ac:spMkLst>
            <pc:docMk/>
            <pc:sldMk cId="334293338" sldId="545"/>
            <ac:spMk id="4" creationId="{00000000-0000-0000-0000-000000000000}"/>
          </ac:spMkLst>
        </pc:spChg>
      </pc:sldChg>
      <pc:sldChg chg="modSp">
        <pc:chgData name="INDICADORES-CIEAM" userId="ab30182a-212e-4943-b3ab-5b96c9fdbd69" providerId="ADAL" clId="{D281A173-8A77-40EB-941D-3CCA87BD277A}" dt="2019-03-22T12:49:57.387" v="80" actId="20577"/>
        <pc:sldMkLst>
          <pc:docMk/>
          <pc:sldMk cId="1015879894" sldId="546"/>
        </pc:sldMkLst>
        <pc:spChg chg="mod">
          <ac:chgData name="INDICADORES-CIEAM" userId="ab30182a-212e-4943-b3ab-5b96c9fdbd69" providerId="ADAL" clId="{D281A173-8A77-40EB-941D-3CCA87BD277A}" dt="2019-03-22T12:49:57.387" v="80" actId="20577"/>
          <ac:spMkLst>
            <pc:docMk/>
            <pc:sldMk cId="1015879894" sldId="546"/>
            <ac:spMk id="5" creationId="{00000000-0000-0000-0000-000000000000}"/>
          </ac:spMkLst>
        </pc:spChg>
      </pc:sldChg>
      <pc:sldChg chg="modSp">
        <pc:chgData name="INDICADORES-CIEAM" userId="ab30182a-212e-4943-b3ab-5b96c9fdbd69" providerId="ADAL" clId="{D281A173-8A77-40EB-941D-3CCA87BD277A}" dt="2019-03-22T12:50:00.389" v="84" actId="20577"/>
        <pc:sldMkLst>
          <pc:docMk/>
          <pc:sldMk cId="1337790585" sldId="547"/>
        </pc:sldMkLst>
        <pc:spChg chg="mod">
          <ac:chgData name="INDICADORES-CIEAM" userId="ab30182a-212e-4943-b3ab-5b96c9fdbd69" providerId="ADAL" clId="{D281A173-8A77-40EB-941D-3CCA87BD277A}" dt="2019-03-22T12:50:00.389" v="84" actId="20577"/>
          <ac:spMkLst>
            <pc:docMk/>
            <pc:sldMk cId="1337790585" sldId="547"/>
            <ac:spMk id="6" creationId="{00000000-0000-0000-0000-000000000000}"/>
          </ac:spMkLst>
        </pc:spChg>
      </pc:sldChg>
      <pc:sldChg chg="modSp">
        <pc:chgData name="INDICADORES-CIEAM" userId="ab30182a-212e-4943-b3ab-5b96c9fdbd69" providerId="ADAL" clId="{D281A173-8A77-40EB-941D-3CCA87BD277A}" dt="2019-03-22T12:50:07.458" v="91" actId="20577"/>
        <pc:sldMkLst>
          <pc:docMk/>
          <pc:sldMk cId="1213124516" sldId="548"/>
        </pc:sldMkLst>
        <pc:spChg chg="mod">
          <ac:chgData name="INDICADORES-CIEAM" userId="ab30182a-212e-4943-b3ab-5b96c9fdbd69" providerId="ADAL" clId="{D281A173-8A77-40EB-941D-3CCA87BD277A}" dt="2019-03-22T12:50:07.458" v="91" actId="20577"/>
          <ac:spMkLst>
            <pc:docMk/>
            <pc:sldMk cId="1213124516" sldId="548"/>
            <ac:spMk id="4" creationId="{00000000-0000-0000-0000-000000000000}"/>
          </ac:spMkLst>
        </pc:spChg>
      </pc:sldChg>
      <pc:sldChg chg="addSp modSp">
        <pc:chgData name="INDICADORES-CIEAM" userId="ab30182a-212e-4943-b3ab-5b96c9fdbd69" providerId="ADAL" clId="{D281A173-8A77-40EB-941D-3CCA87BD277A}" dt="2019-03-22T12:49:45.640" v="68" actId="20577"/>
        <pc:sldMkLst>
          <pc:docMk/>
          <pc:sldMk cId="1431237431" sldId="549"/>
        </pc:sldMkLst>
        <pc:spChg chg="add mod">
          <ac:chgData name="INDICADORES-CIEAM" userId="ab30182a-212e-4943-b3ab-5b96c9fdbd69" providerId="ADAL" clId="{D281A173-8A77-40EB-941D-3CCA87BD277A}" dt="2019-03-22T12:49:45.640" v="68" actId="20577"/>
          <ac:spMkLst>
            <pc:docMk/>
            <pc:sldMk cId="1431237431" sldId="549"/>
            <ac:spMk id="10" creationId="{3BDA319B-6051-465D-AD14-B449A926DE27}"/>
          </ac:spMkLst>
        </pc:spChg>
      </pc:sldChg>
      <pc:sldChg chg="addSp modSp">
        <pc:chgData name="INDICADORES-CIEAM" userId="ab30182a-212e-4943-b3ab-5b96c9fdbd69" providerId="ADAL" clId="{D281A173-8A77-40EB-941D-3CCA87BD277A}" dt="2019-03-22T12:50:14.902" v="96" actId="20577"/>
        <pc:sldMkLst>
          <pc:docMk/>
          <pc:sldMk cId="1936620689" sldId="550"/>
        </pc:sldMkLst>
        <pc:spChg chg="add mod">
          <ac:chgData name="INDICADORES-CIEAM" userId="ab30182a-212e-4943-b3ab-5b96c9fdbd69" providerId="ADAL" clId="{D281A173-8A77-40EB-941D-3CCA87BD277A}" dt="2019-03-22T12:50:14.902" v="96" actId="20577"/>
          <ac:spMkLst>
            <pc:docMk/>
            <pc:sldMk cId="1936620689" sldId="550"/>
            <ac:spMk id="5" creationId="{BB18AFE2-5D94-4D21-B796-5C47E2006A24}"/>
          </ac:spMkLst>
        </pc:spChg>
      </pc:sldChg>
    </pc:docChg>
  </pc:docChgLst>
  <pc:docChgLst>
    <pc:chgData name="INDICADORES-CIEAM" userId="ab30182a-212e-4943-b3ab-5b96c9fdbd69" providerId="ADAL" clId="{F97685E2-015C-467A-9002-6C142014422F}"/>
    <pc:docChg chg="custSel modSld">
      <pc:chgData name="INDICADORES-CIEAM" userId="ab30182a-212e-4943-b3ab-5b96c9fdbd69" providerId="ADAL" clId="{F97685E2-015C-467A-9002-6C142014422F}" dt="2019-04-15T15:08:14.855" v="1" actId="478"/>
      <pc:docMkLst>
        <pc:docMk/>
      </pc:docMkLst>
      <pc:sldChg chg="delSp">
        <pc:chgData name="INDICADORES-CIEAM" userId="ab30182a-212e-4943-b3ab-5b96c9fdbd69" providerId="ADAL" clId="{F97685E2-015C-467A-9002-6C142014422F}" dt="2019-04-15T15:08:14.855" v="1" actId="478"/>
        <pc:sldMkLst>
          <pc:docMk/>
          <pc:sldMk cId="4129673917" sldId="288"/>
        </pc:sldMkLst>
        <pc:spChg chg="del">
          <ac:chgData name="INDICADORES-CIEAM" userId="ab30182a-212e-4943-b3ab-5b96c9fdbd69" providerId="ADAL" clId="{F97685E2-015C-467A-9002-6C142014422F}" dt="2019-04-15T15:08:14.855" v="1" actId="478"/>
          <ac:spMkLst>
            <pc:docMk/>
            <pc:sldMk cId="4129673917" sldId="288"/>
            <ac:spMk id="7" creationId="{00000000-0000-0000-0000-000000000000}"/>
          </ac:spMkLst>
        </pc:spChg>
      </pc:sldChg>
      <pc:sldChg chg="modSp">
        <pc:chgData name="INDICADORES-CIEAM" userId="ab30182a-212e-4943-b3ab-5b96c9fdbd69" providerId="ADAL" clId="{F97685E2-015C-467A-9002-6C142014422F}" dt="2019-04-04T18:28:45.900" v="0" actId="1076"/>
        <pc:sldMkLst>
          <pc:docMk/>
          <pc:sldMk cId="3312623719" sldId="523"/>
        </pc:sldMkLst>
        <pc:spChg chg="mod">
          <ac:chgData name="INDICADORES-CIEAM" userId="ab30182a-212e-4943-b3ab-5b96c9fdbd69" providerId="ADAL" clId="{F97685E2-015C-467A-9002-6C142014422F}" dt="2019-04-04T18:28:45.900" v="0" actId="1076"/>
          <ac:spMkLst>
            <pc:docMk/>
            <pc:sldMk cId="3312623719" sldId="523"/>
            <ac:spMk id="2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io.holland\Dropbox\Zona%20Franca%20Manaus\RELAT&#211;RIO%20FINAL%20CONSOLIDADO\Radiografia_2019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holl\Dropbox\ESTUDOS%20T&#201;CNICOS\ZFM%20Pesquisa\DadosDiversosZFM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io.holland\Dropbox\Zona%20Franca%20Manaus\Dados\Beneficio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io.holland\AppData\Local\Microsoft\Windows\INetCache\Content.Outlook\8CC0LDTB\GR&#193;FICO%20ZFM%20-%20FINAL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io.holland\Dropbox\ESTUDOS%20T&#201;CNICOS\ZFM%20Pesquisa\EfeitosChoquesZFM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io.holland\Dropbox\ESTUDOS%20T&#201;CNICOS\ZFM%20Pesquisa\EfeitosChoquesZFM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\\GSGA-SP-PRI\PDF\Bruna.Santos\ZFM\GR&#193;FICO%20ZFM%20-%20FINAL.xlsx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io.holland\Dropbox\ESTUDOS%20T&#201;CNICOS\ZFM%20Pesquisa\POPTOT.1872-2010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nan\Dropbox\Zona%20Franca%20Manaus%20-%20Renan\reuni&#227;o%2016_10_20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nan\Dropbox\Zona%20Franca%20Manaus%20-%20Renan\reuni&#227;o%2016_10_20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audia%20Cerqueira\Desktop\Gr&#225;ficos_Marcio_pg1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nan\Dropbox\Zona%20Franca%20Manaus%20-%20Renan\PNAD_gr&#225;ficos%20(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nan\Dropbox\Zona%20Franca%20Manaus%20-%20Renan\PNAD_gr&#225;ficos%20(1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nan\Dropbox\Zona%20Franca%20Manaus%20-%20Renan\PNAD_gr&#225;ficos%20(1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814216125873423E-2"/>
          <c:y val="2.0398704879364366E-2"/>
          <c:w val="0.91158155200134627"/>
          <c:h val="0.93658178449680907"/>
        </c:manualLayout>
      </c:layout>
      <c:lineChart>
        <c:grouping val="standard"/>
        <c:varyColors val="0"/>
        <c:ser>
          <c:idx val="0"/>
          <c:order val="0"/>
          <c:tx>
            <c:strRef>
              <c:f>'PIB pc'!$A$2</c:f>
              <c:strCache>
                <c:ptCount val="1"/>
                <c:pt idx="0">
                  <c:v>Rondônia</c:v>
                </c:pt>
              </c:strCache>
            </c:strRef>
          </c:tx>
          <c:marker>
            <c:symbol val="none"/>
          </c:marker>
          <c:cat>
            <c:strRef>
              <c:f>'PIB pc'!$B$1:$K$1</c:f>
              <c:strCache>
                <c:ptCount val="10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1991</c:v>
                </c:pt>
                <c:pt idx="6">
                  <c:v>1996</c:v>
                </c:pt>
                <c:pt idx="7">
                  <c:v>2000</c:v>
                </c:pt>
                <c:pt idx="8">
                  <c:v>2007</c:v>
                </c:pt>
                <c:pt idx="9">
                  <c:v>2010</c:v>
                </c:pt>
              </c:strCache>
            </c:strRef>
          </c:cat>
          <c:val>
            <c:numRef>
              <c:f>'PIB pc'!$B$2:$K$2</c:f>
              <c:numCache>
                <c:formatCode>General</c:formatCode>
                <c:ptCount val="10"/>
                <c:pt idx="3">
                  <c:v>100</c:v>
                </c:pt>
                <c:pt idx="4">
                  <c:v>135.13290671681349</c:v>
                </c:pt>
                <c:pt idx="5">
                  <c:v>130.92861353267432</c:v>
                </c:pt>
                <c:pt idx="6">
                  <c:v>153.70056695615668</c:v>
                </c:pt>
                <c:pt idx="7">
                  <c:v>148.03983838979579</c:v>
                </c:pt>
                <c:pt idx="8">
                  <c:v>208.53081615188626</c:v>
                </c:pt>
                <c:pt idx="9">
                  <c:v>241.79889252806029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DB-484F-A0EA-8C0AAC8F877F}"/>
            </c:ext>
          </c:extLst>
        </c:ser>
        <c:ser>
          <c:idx val="1"/>
          <c:order val="1"/>
          <c:tx>
            <c:strRef>
              <c:f>'PIB pc'!$A$3</c:f>
              <c:strCache>
                <c:ptCount val="1"/>
                <c:pt idx="0">
                  <c:v>Acre</c:v>
                </c:pt>
              </c:strCache>
            </c:strRef>
          </c:tx>
          <c:marker>
            <c:symbol val="none"/>
          </c:marker>
          <c:cat>
            <c:strRef>
              <c:f>'PIB pc'!$B$1:$K$1</c:f>
              <c:strCache>
                <c:ptCount val="10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1991</c:v>
                </c:pt>
                <c:pt idx="6">
                  <c:v>1996</c:v>
                </c:pt>
                <c:pt idx="7">
                  <c:v>2000</c:v>
                </c:pt>
                <c:pt idx="8">
                  <c:v>2007</c:v>
                </c:pt>
                <c:pt idx="9">
                  <c:v>2010</c:v>
                </c:pt>
              </c:strCache>
            </c:strRef>
          </c:cat>
          <c:val>
            <c:numRef>
              <c:f>'PIB pc'!$B$3:$K$3</c:f>
              <c:numCache>
                <c:formatCode>General</c:formatCode>
                <c:ptCount val="10"/>
                <c:pt idx="3">
                  <c:v>100</c:v>
                </c:pt>
                <c:pt idx="4">
                  <c:v>149.16005172878221</c:v>
                </c:pt>
                <c:pt idx="5">
                  <c:v>147.16873346070875</c:v>
                </c:pt>
                <c:pt idx="6">
                  <c:v>145.78840733345174</c:v>
                </c:pt>
                <c:pt idx="7">
                  <c:v>142.06206999554925</c:v>
                </c:pt>
                <c:pt idx="8">
                  <c:v>176.44896741045292</c:v>
                </c:pt>
                <c:pt idx="9">
                  <c:v>189.07530442402475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DB-484F-A0EA-8C0AAC8F877F}"/>
            </c:ext>
          </c:extLst>
        </c:ser>
        <c:ser>
          <c:idx val="2"/>
          <c:order val="2"/>
          <c:tx>
            <c:strRef>
              <c:f>'PIB pc'!$A$4</c:f>
              <c:strCache>
                <c:ptCount val="1"/>
                <c:pt idx="0">
                  <c:v>Amazonas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'PIB pc'!$B$1:$K$1</c:f>
              <c:strCache>
                <c:ptCount val="10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1991</c:v>
                </c:pt>
                <c:pt idx="6">
                  <c:v>1996</c:v>
                </c:pt>
                <c:pt idx="7">
                  <c:v>2000</c:v>
                </c:pt>
                <c:pt idx="8">
                  <c:v>2007</c:v>
                </c:pt>
                <c:pt idx="9">
                  <c:v>2010</c:v>
                </c:pt>
              </c:strCache>
            </c:strRef>
          </c:cat>
          <c:val>
            <c:numRef>
              <c:f>'PIB pc'!$B$4:$K$4</c:f>
              <c:numCache>
                <c:formatCode>General</c:formatCode>
                <c:ptCount val="10"/>
                <c:pt idx="0">
                  <c:v>67.132369860924456</c:v>
                </c:pt>
                <c:pt idx="1">
                  <c:v>59.78084914275901</c:v>
                </c:pt>
                <c:pt idx="2">
                  <c:v>90.807513404013022</c:v>
                </c:pt>
                <c:pt idx="3">
                  <c:v>100</c:v>
                </c:pt>
                <c:pt idx="4">
                  <c:v>246.64955605360163</c:v>
                </c:pt>
                <c:pt idx="5">
                  <c:v>314.37843113711654</c:v>
                </c:pt>
                <c:pt idx="6">
                  <c:v>517.49029039933555</c:v>
                </c:pt>
                <c:pt idx="7">
                  <c:v>515.85889278409115</c:v>
                </c:pt>
                <c:pt idx="8">
                  <c:v>669.57931160551755</c:v>
                </c:pt>
                <c:pt idx="9">
                  <c:v>697.1126374621042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3DB-484F-A0EA-8C0AAC8F877F}"/>
            </c:ext>
          </c:extLst>
        </c:ser>
        <c:ser>
          <c:idx val="3"/>
          <c:order val="3"/>
          <c:tx>
            <c:strRef>
              <c:f>'PIB pc'!$A$5</c:f>
              <c:strCache>
                <c:ptCount val="1"/>
                <c:pt idx="0">
                  <c:v>Roraima</c:v>
                </c:pt>
              </c:strCache>
            </c:strRef>
          </c:tx>
          <c:marker>
            <c:symbol val="none"/>
          </c:marker>
          <c:cat>
            <c:strRef>
              <c:f>'PIB pc'!$B$1:$K$1</c:f>
              <c:strCache>
                <c:ptCount val="10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1991</c:v>
                </c:pt>
                <c:pt idx="6">
                  <c:v>1996</c:v>
                </c:pt>
                <c:pt idx="7">
                  <c:v>2000</c:v>
                </c:pt>
                <c:pt idx="8">
                  <c:v>2007</c:v>
                </c:pt>
                <c:pt idx="9">
                  <c:v>2010</c:v>
                </c:pt>
              </c:strCache>
            </c:strRef>
          </c:cat>
          <c:val>
            <c:numRef>
              <c:f>'PIB pc'!$B$5:$K$5</c:f>
              <c:numCache>
                <c:formatCode>General</c:formatCode>
                <c:ptCount val="10"/>
                <c:pt idx="3">
                  <c:v>100</c:v>
                </c:pt>
                <c:pt idx="4">
                  <c:v>149.34128608190335</c:v>
                </c:pt>
                <c:pt idx="5">
                  <c:v>146.58030303741356</c:v>
                </c:pt>
                <c:pt idx="6">
                  <c:v>155.90611973538444</c:v>
                </c:pt>
                <c:pt idx="7">
                  <c:v>131.40813092335389</c:v>
                </c:pt>
                <c:pt idx="8">
                  <c:v>155.1500680628962</c:v>
                </c:pt>
                <c:pt idx="9">
                  <c:v>168.23592007231653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3DB-484F-A0EA-8C0AAC8F877F}"/>
            </c:ext>
          </c:extLst>
        </c:ser>
        <c:ser>
          <c:idx val="4"/>
          <c:order val="4"/>
          <c:tx>
            <c:strRef>
              <c:f>'PIB pc'!$A$6</c:f>
              <c:strCache>
                <c:ptCount val="1"/>
                <c:pt idx="0">
                  <c:v>Pará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'PIB pc'!$B$1:$K$1</c:f>
              <c:strCache>
                <c:ptCount val="10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1991</c:v>
                </c:pt>
                <c:pt idx="6">
                  <c:v>1996</c:v>
                </c:pt>
                <c:pt idx="7">
                  <c:v>2000</c:v>
                </c:pt>
                <c:pt idx="8">
                  <c:v>2007</c:v>
                </c:pt>
                <c:pt idx="9">
                  <c:v>2010</c:v>
                </c:pt>
              </c:strCache>
            </c:strRef>
          </c:cat>
          <c:val>
            <c:numRef>
              <c:f>'PIB pc'!$B$6:$K$6</c:f>
              <c:numCache>
                <c:formatCode>General</c:formatCode>
                <c:ptCount val="10"/>
                <c:pt idx="0">
                  <c:v>52.99819978000918</c:v>
                </c:pt>
                <c:pt idx="1">
                  <c:v>51.906085382786372</c:v>
                </c:pt>
                <c:pt idx="2">
                  <c:v>97.085514552140054</c:v>
                </c:pt>
                <c:pt idx="3">
                  <c:v>100</c:v>
                </c:pt>
                <c:pt idx="4">
                  <c:v>206.75607257720947</c:v>
                </c:pt>
                <c:pt idx="5">
                  <c:v>205.49699251996657</c:v>
                </c:pt>
                <c:pt idx="6">
                  <c:v>201.67643861614101</c:v>
                </c:pt>
                <c:pt idx="7">
                  <c:v>201.43120116285513</c:v>
                </c:pt>
                <c:pt idx="8">
                  <c:v>246.52251192266425</c:v>
                </c:pt>
                <c:pt idx="9">
                  <c:v>252.02465513461547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3DB-484F-A0EA-8C0AAC8F877F}"/>
            </c:ext>
          </c:extLst>
        </c:ser>
        <c:ser>
          <c:idx val="5"/>
          <c:order val="5"/>
          <c:tx>
            <c:strRef>
              <c:f>'PIB pc'!$A$7</c:f>
              <c:strCache>
                <c:ptCount val="1"/>
                <c:pt idx="0">
                  <c:v>Amapá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'PIB pc'!$B$1:$K$1</c:f>
              <c:strCache>
                <c:ptCount val="10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1991</c:v>
                </c:pt>
                <c:pt idx="6">
                  <c:v>1996</c:v>
                </c:pt>
                <c:pt idx="7">
                  <c:v>2000</c:v>
                </c:pt>
                <c:pt idx="8">
                  <c:v>2007</c:v>
                </c:pt>
                <c:pt idx="9">
                  <c:v>2010</c:v>
                </c:pt>
              </c:strCache>
            </c:strRef>
          </c:cat>
          <c:val>
            <c:numRef>
              <c:f>'PIB pc'!$B$7:$K$7</c:f>
              <c:numCache>
                <c:formatCode>General</c:formatCode>
                <c:ptCount val="10"/>
                <c:pt idx="3">
                  <c:v>100</c:v>
                </c:pt>
                <c:pt idx="4">
                  <c:v>108.83555899717634</c:v>
                </c:pt>
                <c:pt idx="5">
                  <c:v>126.91943174496868</c:v>
                </c:pt>
                <c:pt idx="6">
                  <c:v>133.77336346955116</c:v>
                </c:pt>
                <c:pt idx="7">
                  <c:v>119.94856494186993</c:v>
                </c:pt>
                <c:pt idx="8">
                  <c:v>152.3910055650087</c:v>
                </c:pt>
                <c:pt idx="9">
                  <c:v>154.47687552775403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3DB-484F-A0EA-8C0AAC8F877F}"/>
            </c:ext>
          </c:extLst>
        </c:ser>
        <c:ser>
          <c:idx val="6"/>
          <c:order val="6"/>
          <c:tx>
            <c:strRef>
              <c:f>'PIB pc'!$A$18</c:f>
              <c:strCache>
                <c:ptCount val="1"/>
                <c:pt idx="0">
                  <c:v>Minas Gerais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'PIB pc'!$B$1:$K$1</c:f>
              <c:strCache>
                <c:ptCount val="10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1991</c:v>
                </c:pt>
                <c:pt idx="6">
                  <c:v>1996</c:v>
                </c:pt>
                <c:pt idx="7">
                  <c:v>2000</c:v>
                </c:pt>
                <c:pt idx="8">
                  <c:v>2007</c:v>
                </c:pt>
                <c:pt idx="9">
                  <c:v>2010</c:v>
                </c:pt>
              </c:strCache>
            </c:strRef>
          </c:cat>
          <c:val>
            <c:numRef>
              <c:f>'PIB pc'!$B$18:$K$18</c:f>
              <c:numCache>
                <c:formatCode>General</c:formatCode>
                <c:ptCount val="10"/>
                <c:pt idx="0">
                  <c:v>55.77366819265643</c:v>
                </c:pt>
                <c:pt idx="1">
                  <c:v>54.259234895969207</c:v>
                </c:pt>
                <c:pt idx="2">
                  <c:v>76.372502876406443</c:v>
                </c:pt>
                <c:pt idx="3">
                  <c:v>100</c:v>
                </c:pt>
                <c:pt idx="4">
                  <c:v>224.13421394903455</c:v>
                </c:pt>
                <c:pt idx="5">
                  <c:v>234.18400602436799</c:v>
                </c:pt>
                <c:pt idx="6">
                  <c:v>254.78281905753482</c:v>
                </c:pt>
                <c:pt idx="7">
                  <c:v>256.56272066687109</c:v>
                </c:pt>
                <c:pt idx="8">
                  <c:v>302.10280936028511</c:v>
                </c:pt>
                <c:pt idx="9">
                  <c:v>326.86900798358141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3DB-484F-A0EA-8C0AAC8F877F}"/>
            </c:ext>
          </c:extLst>
        </c:ser>
        <c:ser>
          <c:idx val="7"/>
          <c:order val="7"/>
          <c:tx>
            <c:strRef>
              <c:f>'PIB pc'!$A$20</c:f>
              <c:strCache>
                <c:ptCount val="1"/>
                <c:pt idx="0">
                  <c:v>Rio de Janeiro</c:v>
                </c:pt>
              </c:strCache>
            </c:strRef>
          </c:tx>
          <c:spPr>
            <a:ln w="349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'PIB pc'!$B$1:$K$1</c:f>
              <c:strCache>
                <c:ptCount val="10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1991</c:v>
                </c:pt>
                <c:pt idx="6">
                  <c:v>1996</c:v>
                </c:pt>
                <c:pt idx="7">
                  <c:v>2000</c:v>
                </c:pt>
                <c:pt idx="8">
                  <c:v>2007</c:v>
                </c:pt>
                <c:pt idx="9">
                  <c:v>2010</c:v>
                </c:pt>
              </c:strCache>
            </c:strRef>
          </c:cat>
          <c:val>
            <c:numRef>
              <c:f>'PIB pc'!$B$20:$K$20</c:f>
              <c:numCache>
                <c:formatCode>General</c:formatCode>
                <c:ptCount val="10"/>
                <c:pt idx="0">
                  <c:v>72.777984108279242</c:v>
                </c:pt>
                <c:pt idx="1">
                  <c:v>60.955163316327642</c:v>
                </c:pt>
                <c:pt idx="2">
                  <c:v>75.998066876344964</c:v>
                </c:pt>
                <c:pt idx="3">
                  <c:v>100</c:v>
                </c:pt>
                <c:pt idx="4">
                  <c:v>150.57374146244376</c:v>
                </c:pt>
                <c:pt idx="5">
                  <c:v>141.77072674480468</c:v>
                </c:pt>
                <c:pt idx="6">
                  <c:v>143.01759094787479</c:v>
                </c:pt>
                <c:pt idx="7">
                  <c:v>139.6551186950216</c:v>
                </c:pt>
                <c:pt idx="8">
                  <c:v>154.51992069359503</c:v>
                </c:pt>
                <c:pt idx="9">
                  <c:v>165.30029755203054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3DB-484F-A0EA-8C0AAC8F877F}"/>
            </c:ext>
          </c:extLst>
        </c:ser>
        <c:ser>
          <c:idx val="8"/>
          <c:order val="8"/>
          <c:tx>
            <c:strRef>
              <c:f>'PIB pc'!$A$21</c:f>
              <c:strCache>
                <c:ptCount val="1"/>
                <c:pt idx="0">
                  <c:v>São Paulo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'PIB pc'!$B$1:$K$1</c:f>
              <c:strCache>
                <c:ptCount val="10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1991</c:v>
                </c:pt>
                <c:pt idx="6">
                  <c:v>1996</c:v>
                </c:pt>
                <c:pt idx="7">
                  <c:v>2000</c:v>
                </c:pt>
                <c:pt idx="8">
                  <c:v>2007</c:v>
                </c:pt>
                <c:pt idx="9">
                  <c:v>2010</c:v>
                </c:pt>
              </c:strCache>
            </c:strRef>
          </c:cat>
          <c:val>
            <c:numRef>
              <c:f>'PIB pc'!$B$21:$K$21</c:f>
              <c:numCache>
                <c:formatCode>General</c:formatCode>
                <c:ptCount val="10"/>
                <c:pt idx="0">
                  <c:v>54.467221261298469</c:v>
                </c:pt>
                <c:pt idx="1">
                  <c:v>48.83975167098491</c:v>
                </c:pt>
                <c:pt idx="2">
                  <c:v>67.062207262145392</c:v>
                </c:pt>
                <c:pt idx="3">
                  <c:v>100</c:v>
                </c:pt>
                <c:pt idx="4">
                  <c:v>155.18736844804778</c:v>
                </c:pt>
                <c:pt idx="5">
                  <c:v>132.11200054243957</c:v>
                </c:pt>
                <c:pt idx="6">
                  <c:v>142.21607783664453</c:v>
                </c:pt>
                <c:pt idx="7">
                  <c:v>137.67780190482688</c:v>
                </c:pt>
                <c:pt idx="8">
                  <c:v>158.88060008900058</c:v>
                </c:pt>
                <c:pt idx="9">
                  <c:v>173.92317349697805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3DB-484F-A0EA-8C0AAC8F877F}"/>
            </c:ext>
          </c:extLst>
        </c:ser>
        <c:ser>
          <c:idx val="9"/>
          <c:order val="9"/>
          <c:tx>
            <c:strRef>
              <c:f>'PIB pc'!$A$21</c:f>
              <c:strCache>
                <c:ptCount val="1"/>
                <c:pt idx="0">
                  <c:v>São Paulo</c:v>
                </c:pt>
              </c:strCache>
            </c:strRef>
          </c:tx>
          <c:marker>
            <c:symbol val="none"/>
          </c:marker>
          <c:cat>
            <c:strRef>
              <c:f>'PIB pc'!$B$1:$K$1</c:f>
              <c:strCache>
                <c:ptCount val="10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1991</c:v>
                </c:pt>
                <c:pt idx="6">
                  <c:v>1996</c:v>
                </c:pt>
                <c:pt idx="7">
                  <c:v>2000</c:v>
                </c:pt>
                <c:pt idx="8">
                  <c:v>2007</c:v>
                </c:pt>
                <c:pt idx="9">
                  <c:v>2010</c:v>
                </c:pt>
              </c:strCache>
            </c:strRef>
          </c:cat>
          <c:val>
            <c:numRef>
              <c:f>'PIB pc'!$B$21:$K$21</c:f>
              <c:numCache>
                <c:formatCode>General</c:formatCode>
                <c:ptCount val="10"/>
                <c:pt idx="0">
                  <c:v>54.467221261298469</c:v>
                </c:pt>
                <c:pt idx="1">
                  <c:v>48.83975167098491</c:v>
                </c:pt>
                <c:pt idx="2">
                  <c:v>67.062207262145392</c:v>
                </c:pt>
                <c:pt idx="3">
                  <c:v>100</c:v>
                </c:pt>
                <c:pt idx="4">
                  <c:v>155.18736844804778</c:v>
                </c:pt>
                <c:pt idx="5">
                  <c:v>132.11200054243957</c:v>
                </c:pt>
                <c:pt idx="6">
                  <c:v>142.21607783664453</c:v>
                </c:pt>
                <c:pt idx="7">
                  <c:v>137.67780190482688</c:v>
                </c:pt>
                <c:pt idx="8">
                  <c:v>158.88060008900058</c:v>
                </c:pt>
                <c:pt idx="9">
                  <c:v>173.92317349697805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83DB-484F-A0EA-8C0AAC8F877F}"/>
            </c:ext>
          </c:extLst>
        </c:ser>
        <c:ser>
          <c:idx val="10"/>
          <c:order val="10"/>
          <c:tx>
            <c:strRef>
              <c:f>'PIB pc'!$A$24</c:f>
              <c:strCache>
                <c:ptCount val="1"/>
                <c:pt idx="0">
                  <c:v>Rio Grande do Sul</c:v>
                </c:pt>
              </c:strCache>
            </c:strRef>
          </c:tx>
          <c:spPr>
            <a:ln w="349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'PIB pc'!$B$1:$K$1</c:f>
              <c:strCache>
                <c:ptCount val="10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1991</c:v>
                </c:pt>
                <c:pt idx="6">
                  <c:v>1996</c:v>
                </c:pt>
                <c:pt idx="7">
                  <c:v>2000</c:v>
                </c:pt>
                <c:pt idx="8">
                  <c:v>2007</c:v>
                </c:pt>
                <c:pt idx="9">
                  <c:v>2010</c:v>
                </c:pt>
              </c:strCache>
            </c:strRef>
          </c:cat>
          <c:val>
            <c:numRef>
              <c:f>'PIB pc'!$B$24:$K$24</c:f>
              <c:numCache>
                <c:formatCode>General</c:formatCode>
                <c:ptCount val="10"/>
                <c:pt idx="0">
                  <c:v>54.565026976045502</c:v>
                </c:pt>
                <c:pt idx="1">
                  <c:v>46.283904995725784</c:v>
                </c:pt>
                <c:pt idx="2">
                  <c:v>69.351254945717031</c:v>
                </c:pt>
                <c:pt idx="3">
                  <c:v>100</c:v>
                </c:pt>
                <c:pt idx="4">
                  <c:v>181.09501614473814</c:v>
                </c:pt>
                <c:pt idx="5">
                  <c:v>185.6208899042459</c:v>
                </c:pt>
                <c:pt idx="6">
                  <c:v>214.64674633818802</c:v>
                </c:pt>
                <c:pt idx="7">
                  <c:v>225.41344050258948</c:v>
                </c:pt>
                <c:pt idx="8">
                  <c:v>256.25123058558279</c:v>
                </c:pt>
                <c:pt idx="9">
                  <c:v>276.96160795920565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3DB-484F-A0EA-8C0AAC8F8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91890368"/>
        <c:axId val="1"/>
      </c:lineChart>
      <c:catAx>
        <c:axId val="179189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918903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6.1634625576991377E-2"/>
          <c:y val="4.8131890403613986E-2"/>
          <c:w val="0.25235172161877928"/>
          <c:h val="0.52258777118381228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Planilha6!$F$1</c:f>
              <c:strCache>
                <c:ptCount val="1"/>
                <c:pt idx="0">
                  <c:v>Gastos Tributários Nominais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Planilha6!$A$2:$A$11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strCache>
            </c:strRef>
          </c:cat>
          <c:val>
            <c:numRef>
              <c:f>Planilha6!$F$2:$F$11</c:f>
              <c:numCache>
                <c:formatCode>_-* #,##0_-;\-* #,##0_-;_-* "-"??_-;_-@_-</c:formatCode>
                <c:ptCount val="10"/>
                <c:pt idx="0">
                  <c:v>17432023.787</c:v>
                </c:pt>
                <c:pt idx="1">
                  <c:v>15230627.448000001</c:v>
                </c:pt>
                <c:pt idx="2">
                  <c:v>17763409.296999998</c:v>
                </c:pt>
                <c:pt idx="3">
                  <c:v>21224288.293000001</c:v>
                </c:pt>
                <c:pt idx="4">
                  <c:v>22653630.559999999</c:v>
                </c:pt>
                <c:pt idx="5">
                  <c:v>24999801.646000002</c:v>
                </c:pt>
                <c:pt idx="6">
                  <c:v>27811718.754999999</c:v>
                </c:pt>
                <c:pt idx="7">
                  <c:v>26764038.306000002</c:v>
                </c:pt>
                <c:pt idx="8">
                  <c:v>25632948.572000001</c:v>
                </c:pt>
                <c:pt idx="9">
                  <c:v>24248068.585000001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4E-434E-9F48-8016B9F577F4}"/>
            </c:ext>
          </c:extLst>
        </c:ser>
        <c:ser>
          <c:idx val="1"/>
          <c:order val="1"/>
          <c:tx>
            <c:strRef>
              <c:f>Planilha6!$G$1</c:f>
              <c:strCache>
                <c:ptCount val="1"/>
                <c:pt idx="0">
                  <c:v>Gastos Tributários Reais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Planilha6!$A$2:$A$11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strCache>
            </c:strRef>
          </c:cat>
          <c:val>
            <c:numRef>
              <c:f>Planilha6!$G$2:$G$11</c:f>
              <c:numCache>
                <c:formatCode>_-* #,##0_-;\-* #,##0_-;_-* "-"??_-;_-@_-</c:formatCode>
                <c:ptCount val="10"/>
                <c:pt idx="0">
                  <c:v>13189838.696824292</c:v>
                </c:pt>
                <c:pt idx="1">
                  <c:v>11360806.423747672</c:v>
                </c:pt>
                <c:pt idx="2">
                  <c:v>13034672.64722559</c:v>
                </c:pt>
                <c:pt idx="3">
                  <c:v>15335881.467488619</c:v>
                </c:pt>
                <c:pt idx="4">
                  <c:v>16104581.149015874</c:v>
                </c:pt>
                <c:pt idx="5">
                  <c:v>17449261.698110916</c:v>
                </c:pt>
                <c:pt idx="6">
                  <c:v>18805708.370289654</c:v>
                </c:pt>
                <c:pt idx="7">
                  <c:v>17736148.496739294</c:v>
                </c:pt>
                <c:pt idx="8">
                  <c:v>16819227.140582368</c:v>
                </c:pt>
                <c:pt idx="9">
                  <c:v>15686687.823324457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4E-434E-9F48-8016B9F577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3586208"/>
        <c:axId val="383585880"/>
      </c:barChart>
      <c:lineChart>
        <c:grouping val="standard"/>
        <c:varyColors val="0"/>
        <c:ser>
          <c:idx val="2"/>
          <c:order val="2"/>
          <c:tx>
            <c:strRef>
              <c:f>Planilha6!$H$1</c:f>
              <c:strCache>
                <c:ptCount val="1"/>
                <c:pt idx="0">
                  <c:v>Participaçao da ZFM no Total Nacional</c:v>
                </c:pt>
              </c:strCache>
            </c:strRef>
          </c:tx>
          <c:spPr>
            <a:ln w="3492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Planilha6!$A$2:$A$11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strCache>
            </c:strRef>
          </c:cat>
          <c:val>
            <c:numRef>
              <c:f>Planilha6!$H$2:$H$11</c:f>
              <c:numCache>
                <c:formatCode>0.00</c:formatCode>
                <c:ptCount val="10"/>
                <c:pt idx="0">
                  <c:v>17.097511524058735</c:v>
                </c:pt>
                <c:pt idx="1">
                  <c:v>13.374814596536478</c:v>
                </c:pt>
                <c:pt idx="2">
                  <c:v>15.302347595340452</c:v>
                </c:pt>
                <c:pt idx="3">
                  <c:v>14.539426904613686</c:v>
                </c:pt>
                <c:pt idx="4">
                  <c:v>13.324413346331434</c:v>
                </c:pt>
                <c:pt idx="5">
                  <c:v>10.009482025724726</c:v>
                </c:pt>
                <c:pt idx="6">
                  <c:v>9.8470438919281555</c:v>
                </c:pt>
                <c:pt idx="7">
                  <c:v>9.8758058895572773</c:v>
                </c:pt>
                <c:pt idx="8">
                  <c:v>8.9988716390511705</c:v>
                </c:pt>
                <c:pt idx="9">
                  <c:v>8.5547180728492958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4E-434E-9F48-8016B9F577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8395424"/>
        <c:axId val="568395752"/>
      </c:lineChart>
      <c:catAx>
        <c:axId val="38358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83585880"/>
        <c:crosses val="autoZero"/>
        <c:auto val="1"/>
        <c:lblAlgn val="ctr"/>
        <c:lblOffset val="100"/>
        <c:noMultiLvlLbl val="0"/>
      </c:catAx>
      <c:valAx>
        <c:axId val="383585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83586208"/>
        <c:crosses val="autoZero"/>
        <c:crossBetween val="between"/>
      </c:valAx>
      <c:valAx>
        <c:axId val="568395752"/>
        <c:scaling>
          <c:orientation val="minMax"/>
        </c:scaling>
        <c:delete val="0"/>
        <c:axPos val="r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8395424"/>
        <c:crosses val="max"/>
        <c:crossBetween val="between"/>
      </c:valAx>
      <c:catAx>
        <c:axId val="5683954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683957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Planilha1!$E$1</c:f>
              <c:strCache>
                <c:ptCount val="1"/>
                <c:pt idx="0">
                  <c:v>GT % 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966-4E53-8321-09B940C48A4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966-4E53-8321-09B940C48A4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966-4E53-8321-09B940C48A4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966-4E53-8321-09B940C48A4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966-4E53-8321-09B940C48A4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ED99076-564C-4FC8-B14A-62990018583F}" type="CATEGORYNAME">
                      <a:rPr lang="en-US"/>
                      <a:pPr/>
                      <a:t>[NOME DA CATEGORIA]</a:t>
                    </a:fld>
                    <a:r>
                      <a:rPr lang="en-US" baseline="0"/>
                      <a:t>
11,8%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966-4E53-8321-09B940C48A4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03B8987-7580-4358-AF7A-BE0B0E17E17D}" type="CATEGORYNAME">
                      <a:rPr lang="en-US"/>
                      <a:pPr/>
                      <a:t>[NOME DA CATEGORIA]</a:t>
                    </a:fld>
                    <a:r>
                      <a:rPr lang="en-US" baseline="0"/>
                      <a:t>
11,6%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966-4E53-8321-09B940C48A4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C34AA5F-BE23-4898-8C63-AF9261EAAC31}" type="CATEGORYNAME">
                      <a:rPr lang="en-US"/>
                      <a:pPr/>
                      <a:t>[NOME DA CATEGORIA]</a:t>
                    </a:fld>
                    <a:r>
                      <a:rPr lang="en-US" baseline="0"/>
                      <a:t>
7,5%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966-4E53-8321-09B940C48A4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9871B7D-3E08-4DC1-A37B-D344E0EC4E82}" type="CATEGORYNAME">
                      <a:rPr lang="en-US"/>
                      <a:pPr/>
                      <a:t>[NOME DA CATEGORIA]</a:t>
                    </a:fld>
                    <a:r>
                      <a:rPr lang="en-US" baseline="0"/>
                      <a:t>
52,5%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966-4E53-8321-09B940C48A4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2A1A3B2-D87B-4DEC-828A-BC127AA9326C}" type="CATEGORYNAME">
                      <a:rPr lang="en-US"/>
                      <a:pPr/>
                      <a:t>[NOME DA CATEGORIA]</a:t>
                    </a:fld>
                    <a:r>
                      <a:rPr lang="en-US" baseline="0"/>
                      <a:t>
16,5%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966-4E53-8321-09B940C48A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Planilha1!$A$2:$A$6</c:f>
              <c:strCache>
                <c:ptCount val="5"/>
                <c:pt idx="0">
                  <c:v>Norte</c:v>
                </c:pt>
                <c:pt idx="1">
                  <c:v>Nordeste</c:v>
                </c:pt>
                <c:pt idx="2">
                  <c:v>Centro Oeste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Planilha1!$E$2:$E$6</c:f>
              <c:numCache>
                <c:formatCode>_(* #,##0.00_);_(* \(#,##0.00\);_(* "-"??_);_(@_)</c:formatCode>
                <c:ptCount val="5"/>
                <c:pt idx="0">
                  <c:v>11.856033874382497</c:v>
                </c:pt>
                <c:pt idx="1">
                  <c:v>11.573747353563865</c:v>
                </c:pt>
                <c:pt idx="2">
                  <c:v>7.5</c:v>
                </c:pt>
                <c:pt idx="3">
                  <c:v>52.50529287226535</c:v>
                </c:pt>
                <c:pt idx="4">
                  <c:v>16.584333098094564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966-4E53-8321-09B940C48A4E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'[GRÁFICO ZFM - FINAL.xlsx]SLIDE 4'!$B$1</c:f>
              <c:strCache>
                <c:ptCount val="1"/>
                <c:pt idx="0">
                  <c:v>Renúncia com a ZFM</c:v>
                </c:pt>
              </c:strCache>
            </c:strRef>
          </c:tx>
          <c:spPr>
            <a:ln w="3492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'[GRÁFICO ZFM - FINAL.xlsx]SLIDE 4'!$A$2:$A$19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'[GRÁFICO ZFM - FINAL.xlsx]SLIDE 4'!$B$2:$B$19</c:f>
              <c:numCache>
                <c:formatCode>0.00</c:formatCode>
                <c:ptCount val="18"/>
                <c:pt idx="0">
                  <c:v>2.2920708620000001</c:v>
                </c:pt>
                <c:pt idx="1">
                  <c:v>3.320119912</c:v>
                </c:pt>
                <c:pt idx="2">
                  <c:v>4.1380898740000003</c:v>
                </c:pt>
                <c:pt idx="3">
                  <c:v>3.6431344399999999</c:v>
                </c:pt>
                <c:pt idx="4">
                  <c:v>3.6710129839999999</c:v>
                </c:pt>
                <c:pt idx="5">
                  <c:v>4.507601008</c:v>
                </c:pt>
                <c:pt idx="6">
                  <c:v>6.6244081440000002</c:v>
                </c:pt>
                <c:pt idx="7">
                  <c:v>7.4814486840000001</c:v>
                </c:pt>
                <c:pt idx="8">
                  <c:v>11.161837287000001</c:v>
                </c:pt>
                <c:pt idx="9">
                  <c:v>17.432023786999999</c:v>
                </c:pt>
                <c:pt idx="10">
                  <c:v>15.230627448</c:v>
                </c:pt>
                <c:pt idx="11">
                  <c:v>17.763409296999999</c:v>
                </c:pt>
                <c:pt idx="12">
                  <c:v>21.224288293000001</c:v>
                </c:pt>
                <c:pt idx="13">
                  <c:v>22.65363056</c:v>
                </c:pt>
                <c:pt idx="14">
                  <c:v>24.999801646000002</c:v>
                </c:pt>
                <c:pt idx="15">
                  <c:v>27.811718755000001</c:v>
                </c:pt>
                <c:pt idx="16">
                  <c:v>26.764038306</c:v>
                </c:pt>
                <c:pt idx="17">
                  <c:v>25.632948572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11-49AE-86DF-E2A1BB6F5518}"/>
            </c:ext>
          </c:extLst>
        </c:ser>
        <c:ser>
          <c:idx val="1"/>
          <c:order val="1"/>
          <c:tx>
            <c:strRef>
              <c:f>'[GRÁFICO ZFM - FINAL.xlsx]SLIDE 4'!$C$1</c:f>
              <c:strCache>
                <c:ptCount val="1"/>
                <c:pt idx="0">
                  <c:v>Arrecadação Federal  do Amazonas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'[GRÁFICO ZFM - FINAL.xlsx]SLIDE 4'!$A$2:$A$19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'[GRÁFICO ZFM - FINAL.xlsx]SLIDE 4'!$C$2:$C$19</c:f>
              <c:numCache>
                <c:formatCode>0.00</c:formatCode>
                <c:ptCount val="18"/>
                <c:pt idx="0">
                  <c:v>1.7968535590000001</c:v>
                </c:pt>
                <c:pt idx="1">
                  <c:v>2.218826172</c:v>
                </c:pt>
                <c:pt idx="2">
                  <c:v>2.6986704330000002</c:v>
                </c:pt>
                <c:pt idx="3">
                  <c:v>2.883491705</c:v>
                </c:pt>
                <c:pt idx="4">
                  <c:v>4.3401504390000003</c:v>
                </c:pt>
                <c:pt idx="5">
                  <c:v>4.1419668270000001</c:v>
                </c:pt>
                <c:pt idx="6">
                  <c:v>4.8994664963799996</c:v>
                </c:pt>
                <c:pt idx="7">
                  <c:v>5.6332888949999997</c:v>
                </c:pt>
                <c:pt idx="8">
                  <c:v>7.1564538665799997</c:v>
                </c:pt>
                <c:pt idx="9">
                  <c:v>6.2830461811099996</c:v>
                </c:pt>
                <c:pt idx="10">
                  <c:v>7.4480841514099998</c:v>
                </c:pt>
                <c:pt idx="11">
                  <c:v>8.5992598526300004</c:v>
                </c:pt>
                <c:pt idx="12">
                  <c:v>8.9587529132500006</c:v>
                </c:pt>
                <c:pt idx="13">
                  <c:v>12.967016864</c:v>
                </c:pt>
                <c:pt idx="14">
                  <c:v>13.716630718999999</c:v>
                </c:pt>
                <c:pt idx="15">
                  <c:v>13.00775940087</c:v>
                </c:pt>
                <c:pt idx="16">
                  <c:v>13.198950022009999</c:v>
                </c:pt>
                <c:pt idx="17">
                  <c:v>13.95897507061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E11-49AE-86DF-E2A1BB6F5518}"/>
            </c:ext>
          </c:extLst>
        </c:ser>
        <c:ser>
          <c:idx val="2"/>
          <c:order val="2"/>
          <c:tx>
            <c:strRef>
              <c:f>'[GRÁFICO ZFM - FINAL.xlsx]SLIDE 4'!$D$1</c:f>
              <c:strCache>
                <c:ptCount val="1"/>
                <c:pt idx="0">
                  <c:v>Diferença entre Renúncia e Arrecadação Federal no AM</c:v>
                </c:pt>
              </c:strCache>
            </c:strRef>
          </c:tx>
          <c:spPr>
            <a:ln w="38100" cap="rnd">
              <a:solidFill>
                <a:srgbClr val="00B0F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'[GRÁFICO ZFM - FINAL.xlsx]SLIDE 4'!$A$2:$A$19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'[GRÁFICO ZFM - FINAL.xlsx]SLIDE 4'!$D$2:$D$19</c:f>
              <c:numCache>
                <c:formatCode>0.00</c:formatCode>
                <c:ptCount val="18"/>
                <c:pt idx="0">
                  <c:v>0.495217303</c:v>
                </c:pt>
                <c:pt idx="1">
                  <c:v>1.10129374</c:v>
                </c:pt>
                <c:pt idx="2">
                  <c:v>1.4394194410000001</c:v>
                </c:pt>
                <c:pt idx="3">
                  <c:v>0.7596427349999999</c:v>
                </c:pt>
                <c:pt idx="4">
                  <c:v>-0.66913745500000044</c:v>
                </c:pt>
                <c:pt idx="5">
                  <c:v>0.36563418099999989</c:v>
                </c:pt>
                <c:pt idx="6">
                  <c:v>1.7249416476200006</c:v>
                </c:pt>
                <c:pt idx="7">
                  <c:v>1.8481597890000003</c:v>
                </c:pt>
                <c:pt idx="8">
                  <c:v>4.0053834204200012</c:v>
                </c:pt>
                <c:pt idx="9">
                  <c:v>11.14897760589</c:v>
                </c:pt>
                <c:pt idx="10">
                  <c:v>7.7825432965900001</c:v>
                </c:pt>
                <c:pt idx="11">
                  <c:v>9.1641494443699987</c:v>
                </c:pt>
                <c:pt idx="12">
                  <c:v>12.26553537975</c:v>
                </c:pt>
                <c:pt idx="13">
                  <c:v>9.6866136960000002</c:v>
                </c:pt>
                <c:pt idx="14">
                  <c:v>11.283170927000002</c:v>
                </c:pt>
                <c:pt idx="15">
                  <c:v>14.803959354130001</c:v>
                </c:pt>
                <c:pt idx="16">
                  <c:v>13.565088283990001</c:v>
                </c:pt>
                <c:pt idx="17">
                  <c:v>11.67397350139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E11-49AE-86DF-E2A1BB6F5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3148287"/>
        <c:axId val="483149119"/>
      </c:lineChart>
      <c:catAx>
        <c:axId val="483148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483149119"/>
        <c:crosses val="autoZero"/>
        <c:auto val="1"/>
        <c:lblAlgn val="ctr"/>
        <c:lblOffset val="100"/>
        <c:noMultiLvlLbl val="0"/>
      </c:catAx>
      <c:valAx>
        <c:axId val="483149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483148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Arrecadação Federal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Planilha1!$A$2:$A$9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Planilha1!$B$2:$B$9</c:f>
              <c:numCache>
                <c:formatCode>General</c:formatCode>
                <c:ptCount val="8"/>
                <c:pt idx="0">
                  <c:v>7.5</c:v>
                </c:pt>
                <c:pt idx="1">
                  <c:v>8.6</c:v>
                </c:pt>
                <c:pt idx="2">
                  <c:v>8.9</c:v>
                </c:pt>
                <c:pt idx="3">
                  <c:v>10.199999999999999</c:v>
                </c:pt>
                <c:pt idx="4">
                  <c:v>10.9</c:v>
                </c:pt>
                <c:pt idx="5">
                  <c:v>10.3</c:v>
                </c:pt>
                <c:pt idx="6">
                  <c:v>10.7</c:v>
                </c:pt>
                <c:pt idx="7">
                  <c:v>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1D-41A3-BA95-2B653A1073D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Arrecadação Estadual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Planilha1!$A$2:$A$9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Planilha1!$C$2:$C$9</c:f>
              <c:numCache>
                <c:formatCode>General</c:formatCode>
                <c:ptCount val="8"/>
                <c:pt idx="0">
                  <c:v>10.1</c:v>
                </c:pt>
                <c:pt idx="1">
                  <c:v>11.4</c:v>
                </c:pt>
                <c:pt idx="2">
                  <c:v>13.1</c:v>
                </c:pt>
                <c:pt idx="3">
                  <c:v>14.2</c:v>
                </c:pt>
                <c:pt idx="4">
                  <c:v>15.1</c:v>
                </c:pt>
                <c:pt idx="5">
                  <c:v>14.9</c:v>
                </c:pt>
                <c:pt idx="6">
                  <c:v>15.8</c:v>
                </c:pt>
                <c:pt idx="7">
                  <c:v>16.399999999999999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1D-41A3-BA95-2B653A1073DE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Arrecadação Municipal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Planilha1!$A$2:$A$9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Planilha1!$D$2:$D$9</c:f>
              <c:numCache>
                <c:formatCode>General</c:formatCode>
                <c:ptCount val="8"/>
                <c:pt idx="0">
                  <c:v>2.8</c:v>
                </c:pt>
                <c:pt idx="1">
                  <c:v>3.2</c:v>
                </c:pt>
                <c:pt idx="2">
                  <c:v>3.6</c:v>
                </c:pt>
                <c:pt idx="3">
                  <c:v>3.9</c:v>
                </c:pt>
                <c:pt idx="4">
                  <c:v>4.2</c:v>
                </c:pt>
                <c:pt idx="5">
                  <c:v>4.2</c:v>
                </c:pt>
                <c:pt idx="6">
                  <c:v>4.7</c:v>
                </c:pt>
                <c:pt idx="7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1D-41A3-BA95-2B653A1073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0640159"/>
        <c:axId val="1000629759"/>
      </c:barChart>
      <c:catAx>
        <c:axId val="1000640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00629759"/>
        <c:crosses val="autoZero"/>
        <c:auto val="1"/>
        <c:lblAlgn val="ctr"/>
        <c:lblOffset val="100"/>
        <c:noMultiLvlLbl val="0"/>
      </c:catAx>
      <c:valAx>
        <c:axId val="1000629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00640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Planilha1!$E$1</c:f>
              <c:strCache>
                <c:ptCount val="1"/>
                <c:pt idx="0">
                  <c:v>Total de Arrecadações </c:v>
                </c:pt>
              </c:strCache>
            </c:strRef>
          </c:tx>
          <c:spPr>
            <a:ln w="3492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Planilha1!$A$2:$A$9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Planilha1!$E$2:$E$9</c:f>
              <c:numCache>
                <c:formatCode>General</c:formatCode>
                <c:ptCount val="8"/>
                <c:pt idx="0">
                  <c:v>20.400000000000002</c:v>
                </c:pt>
                <c:pt idx="1">
                  <c:v>23.2</c:v>
                </c:pt>
                <c:pt idx="2">
                  <c:v>25.6</c:v>
                </c:pt>
                <c:pt idx="3">
                  <c:v>28.299999999999997</c:v>
                </c:pt>
                <c:pt idx="4">
                  <c:v>30.2</c:v>
                </c:pt>
                <c:pt idx="5">
                  <c:v>29.400000000000002</c:v>
                </c:pt>
                <c:pt idx="6">
                  <c:v>31.2</c:v>
                </c:pt>
                <c:pt idx="7">
                  <c:v>31.7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E8-4626-AF67-4DE965D61F6E}"/>
            </c:ext>
          </c:extLst>
        </c:ser>
        <c:ser>
          <c:idx val="1"/>
          <c:order val="1"/>
          <c:tx>
            <c:strRef>
              <c:f>Planilha1!$F$1</c:f>
              <c:strCache>
                <c:ptCount val="1"/>
                <c:pt idx="0">
                  <c:v>Gasto Tributário com a ZFM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Planilha1!$A$2:$A$9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Planilha1!$F$2:$F$9</c:f>
              <c:numCache>
                <c:formatCode>General</c:formatCode>
                <c:ptCount val="8"/>
                <c:pt idx="0">
                  <c:v>17</c:v>
                </c:pt>
                <c:pt idx="1">
                  <c:v>18.5</c:v>
                </c:pt>
                <c:pt idx="2">
                  <c:v>20.399999999999999</c:v>
                </c:pt>
                <c:pt idx="3">
                  <c:v>22.9</c:v>
                </c:pt>
                <c:pt idx="4">
                  <c:v>23.5</c:v>
                </c:pt>
                <c:pt idx="5">
                  <c:v>23.2</c:v>
                </c:pt>
                <c:pt idx="6">
                  <c:v>26</c:v>
                </c:pt>
                <c:pt idx="7">
                  <c:v>24.8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0E8-4626-AF67-4DE965D61F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75849247"/>
        <c:axId val="975836767"/>
      </c:lineChart>
      <c:catAx>
        <c:axId val="975849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5836767"/>
        <c:crosses val="autoZero"/>
        <c:auto val="1"/>
        <c:lblAlgn val="ctr"/>
        <c:lblOffset val="100"/>
        <c:noMultiLvlLbl val="0"/>
      </c:catAx>
      <c:valAx>
        <c:axId val="975836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58492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65186964582804E-2"/>
          <c:y val="0.88768325497958678"/>
          <c:w val="0.85681617488498052"/>
          <c:h val="8.2856767289372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3'!$B$2</c:f>
              <c:strCache>
                <c:ptCount val="1"/>
                <c:pt idx="0">
                  <c:v>Tributos no PIB Estadual - IBGE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206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F0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0-7B5C-4EEA-AEE1-CE1C4A3FF2B1}"/>
              </c:ext>
            </c:extLst>
          </c:dPt>
          <c:cat>
            <c:strRef>
              <c:f>'SLIDE 3'!$A$3:$A$28</c:f>
              <c:strCache>
                <c:ptCount val="26"/>
                <c:pt idx="0">
                  <c:v>Espírito Santo</c:v>
                </c:pt>
                <c:pt idx="1">
                  <c:v>São Paulo</c:v>
                </c:pt>
                <c:pt idx="2">
                  <c:v>Amazonas</c:v>
                </c:pt>
                <c:pt idx="3">
                  <c:v>Santa Catarina</c:v>
                </c:pt>
                <c:pt idx="4">
                  <c:v>Rio de Janeiro</c:v>
                </c:pt>
                <c:pt idx="5">
                  <c:v>Pernambuco</c:v>
                </c:pt>
                <c:pt idx="6">
                  <c:v>Paraná</c:v>
                </c:pt>
                <c:pt idx="7">
                  <c:v>Rio Grande do Sul</c:v>
                </c:pt>
                <c:pt idx="8">
                  <c:v>Ceará</c:v>
                </c:pt>
                <c:pt idx="9">
                  <c:v>Minas Gerais</c:v>
                </c:pt>
                <c:pt idx="10">
                  <c:v>Bahia</c:v>
                </c:pt>
                <c:pt idx="11">
                  <c:v>Goiás</c:v>
                </c:pt>
                <c:pt idx="12">
                  <c:v>Rondônia</c:v>
                </c:pt>
                <c:pt idx="13">
                  <c:v>Paraíba</c:v>
                </c:pt>
                <c:pt idx="14">
                  <c:v>Maranhão</c:v>
                </c:pt>
                <c:pt idx="15">
                  <c:v>Rio Grande do Norte</c:v>
                </c:pt>
                <c:pt idx="16">
                  <c:v>Sergipe</c:v>
                </c:pt>
                <c:pt idx="17">
                  <c:v>Mato Grosso do Sul</c:v>
                </c:pt>
                <c:pt idx="18">
                  <c:v>Piauí</c:v>
                </c:pt>
                <c:pt idx="19">
                  <c:v>Pará</c:v>
                </c:pt>
                <c:pt idx="20">
                  <c:v>Alagoas</c:v>
                </c:pt>
                <c:pt idx="21">
                  <c:v>Tocantins</c:v>
                </c:pt>
                <c:pt idx="22">
                  <c:v>Acre</c:v>
                </c:pt>
                <c:pt idx="23">
                  <c:v>Mato Grosso</c:v>
                </c:pt>
                <c:pt idx="24">
                  <c:v>Roraima</c:v>
                </c:pt>
                <c:pt idx="25">
                  <c:v>Amapá</c:v>
                </c:pt>
              </c:strCache>
            </c:strRef>
          </c:cat>
          <c:val>
            <c:numRef>
              <c:f>'SLIDE 3'!$B$3:$B$28</c:f>
              <c:numCache>
                <c:formatCode>0.00%</c:formatCode>
                <c:ptCount val="26"/>
                <c:pt idx="0">
                  <c:v>0.17499999999999999</c:v>
                </c:pt>
                <c:pt idx="1">
                  <c:v>0.17499999999999999</c:v>
                </c:pt>
                <c:pt idx="2">
                  <c:v>0.17100000000000001</c:v>
                </c:pt>
                <c:pt idx="3">
                  <c:v>0.16800000000000001</c:v>
                </c:pt>
                <c:pt idx="4">
                  <c:v>0.16700000000000001</c:v>
                </c:pt>
                <c:pt idx="5">
                  <c:v>0.152</c:v>
                </c:pt>
                <c:pt idx="6">
                  <c:v>0.14199999999999999</c:v>
                </c:pt>
                <c:pt idx="7">
                  <c:v>0.13400000000000001</c:v>
                </c:pt>
                <c:pt idx="8">
                  <c:v>0.13</c:v>
                </c:pt>
                <c:pt idx="9">
                  <c:v>0.129</c:v>
                </c:pt>
                <c:pt idx="10">
                  <c:v>0.126</c:v>
                </c:pt>
                <c:pt idx="11">
                  <c:v>0.11799999999999999</c:v>
                </c:pt>
                <c:pt idx="12">
                  <c:v>0.11600000000000001</c:v>
                </c:pt>
                <c:pt idx="13">
                  <c:v>0.115</c:v>
                </c:pt>
                <c:pt idx="14">
                  <c:v>0.114</c:v>
                </c:pt>
                <c:pt idx="15">
                  <c:v>0.114</c:v>
                </c:pt>
                <c:pt idx="16">
                  <c:v>0.112</c:v>
                </c:pt>
                <c:pt idx="17">
                  <c:v>0.111</c:v>
                </c:pt>
                <c:pt idx="18">
                  <c:v>0.108</c:v>
                </c:pt>
                <c:pt idx="19">
                  <c:v>0.10199999999999999</c:v>
                </c:pt>
                <c:pt idx="20">
                  <c:v>9.5000000000000001E-2</c:v>
                </c:pt>
                <c:pt idx="21">
                  <c:v>9.4E-2</c:v>
                </c:pt>
                <c:pt idx="22">
                  <c:v>9.0999999999999998E-2</c:v>
                </c:pt>
                <c:pt idx="23">
                  <c:v>9.0999999999999998E-2</c:v>
                </c:pt>
                <c:pt idx="24">
                  <c:v>7.9000000000000001E-2</c:v>
                </c:pt>
                <c:pt idx="25">
                  <c:v>7.5999999999999998E-2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3A-4DE4-B9FE-54F045443F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57407744"/>
        <c:axId val="357408136"/>
      </c:barChart>
      <c:lineChart>
        <c:grouping val="standard"/>
        <c:varyColors val="0"/>
        <c:ser>
          <c:idx val="1"/>
          <c:order val="1"/>
          <c:tx>
            <c:strRef>
              <c:f>'SLIDE 3'!$C$2</c:f>
              <c:strCache>
                <c:ptCount val="1"/>
                <c:pt idx="0">
                  <c:v>Participação da Arrecadação Federal no PIB </c:v>
                </c:pt>
              </c:strCache>
            </c:strRef>
          </c:tx>
          <c:spPr>
            <a:ln cap="flat">
              <a:solidFill>
                <a:srgbClr val="FF0000"/>
              </a:solidFill>
              <a:bevel/>
            </a:ln>
            <a:effectLst>
              <a:outerShdw blurRad="50800" dist="38100" dir="8100000" algn="tr" rotWithShape="0">
                <a:sysClr val="window" lastClr="FFFFFF">
                  <a:alpha val="40000"/>
                </a:sysClr>
              </a:outerShdw>
            </a:effectLst>
          </c:spPr>
          <c:marker>
            <c:symbol val="none"/>
          </c:marker>
          <c:cat>
            <c:strRef>
              <c:f>'SLIDE 3'!$A$3:$A$28</c:f>
              <c:strCache>
                <c:ptCount val="26"/>
                <c:pt idx="0">
                  <c:v>Espírito Santo</c:v>
                </c:pt>
                <c:pt idx="1">
                  <c:v>São Paulo</c:v>
                </c:pt>
                <c:pt idx="2">
                  <c:v>Amazonas</c:v>
                </c:pt>
                <c:pt idx="3">
                  <c:v>Santa Catarina</c:v>
                </c:pt>
                <c:pt idx="4">
                  <c:v>Rio de Janeiro</c:v>
                </c:pt>
                <c:pt idx="5">
                  <c:v>Pernambuco</c:v>
                </c:pt>
                <c:pt idx="6">
                  <c:v>Paraná</c:v>
                </c:pt>
                <c:pt idx="7">
                  <c:v>Rio Grande do Sul</c:v>
                </c:pt>
                <c:pt idx="8">
                  <c:v>Ceará</c:v>
                </c:pt>
                <c:pt idx="9">
                  <c:v>Minas Gerais</c:v>
                </c:pt>
                <c:pt idx="10">
                  <c:v>Bahia</c:v>
                </c:pt>
                <c:pt idx="11">
                  <c:v>Goiás</c:v>
                </c:pt>
                <c:pt idx="12">
                  <c:v>Rondônia</c:v>
                </c:pt>
                <c:pt idx="13">
                  <c:v>Paraíba</c:v>
                </c:pt>
                <c:pt idx="14">
                  <c:v>Maranhão</c:v>
                </c:pt>
                <c:pt idx="15">
                  <c:v>Rio Grande do Norte</c:v>
                </c:pt>
                <c:pt idx="16">
                  <c:v>Sergipe</c:v>
                </c:pt>
                <c:pt idx="17">
                  <c:v>Mato Grosso do Sul</c:v>
                </c:pt>
                <c:pt idx="18">
                  <c:v>Piauí</c:v>
                </c:pt>
                <c:pt idx="19">
                  <c:v>Pará</c:v>
                </c:pt>
                <c:pt idx="20">
                  <c:v>Alagoas</c:v>
                </c:pt>
                <c:pt idx="21">
                  <c:v>Tocantins</c:v>
                </c:pt>
                <c:pt idx="22">
                  <c:v>Acre</c:v>
                </c:pt>
                <c:pt idx="23">
                  <c:v>Mato Grosso</c:v>
                </c:pt>
                <c:pt idx="24">
                  <c:v>Roraima</c:v>
                </c:pt>
                <c:pt idx="25">
                  <c:v>Amapá</c:v>
                </c:pt>
              </c:strCache>
            </c:strRef>
          </c:cat>
          <c:val>
            <c:numRef>
              <c:f>'SLIDE 3'!$C$3:$C$28</c:f>
              <c:numCache>
                <c:formatCode>0.00%</c:formatCode>
                <c:ptCount val="26"/>
                <c:pt idx="0">
                  <c:v>0.1598</c:v>
                </c:pt>
                <c:pt idx="1">
                  <c:v>0.254</c:v>
                </c:pt>
                <c:pt idx="2">
                  <c:v>0.15029999999999999</c:v>
                </c:pt>
                <c:pt idx="3">
                  <c:v>0.18559999999999999</c:v>
                </c:pt>
                <c:pt idx="4">
                  <c:v>0.31759999999999999</c:v>
                </c:pt>
                <c:pt idx="5">
                  <c:v>0.1416</c:v>
                </c:pt>
                <c:pt idx="6">
                  <c:v>0.1608</c:v>
                </c:pt>
                <c:pt idx="7">
                  <c:v>0.1595</c:v>
                </c:pt>
                <c:pt idx="8">
                  <c:v>0.13389999999999999</c:v>
                </c:pt>
                <c:pt idx="9">
                  <c:v>0.1341</c:v>
                </c:pt>
                <c:pt idx="10">
                  <c:v>9.8599999999999993E-2</c:v>
                </c:pt>
                <c:pt idx="11">
                  <c:v>8.3400000000000002E-2</c:v>
                </c:pt>
                <c:pt idx="12">
                  <c:v>7.5499999999999998E-2</c:v>
                </c:pt>
                <c:pt idx="13">
                  <c:v>0.1016</c:v>
                </c:pt>
                <c:pt idx="14">
                  <c:v>8.8300000000000003E-2</c:v>
                </c:pt>
                <c:pt idx="15">
                  <c:v>9.0499999999999997E-2</c:v>
                </c:pt>
                <c:pt idx="16">
                  <c:v>9.9299999999999999E-2</c:v>
                </c:pt>
                <c:pt idx="17">
                  <c:v>8.1299999999999997E-2</c:v>
                </c:pt>
                <c:pt idx="18">
                  <c:v>8.5800000000000001E-2</c:v>
                </c:pt>
                <c:pt idx="19">
                  <c:v>7.4099999999999999E-2</c:v>
                </c:pt>
                <c:pt idx="20">
                  <c:v>7.8299999999999995E-2</c:v>
                </c:pt>
                <c:pt idx="21">
                  <c:v>6.1199999999999997E-2</c:v>
                </c:pt>
                <c:pt idx="22">
                  <c:v>8.3699999999999997E-2</c:v>
                </c:pt>
                <c:pt idx="23">
                  <c:v>7.7600000000000002E-2</c:v>
                </c:pt>
                <c:pt idx="24">
                  <c:v>8.7999999999999995E-2</c:v>
                </c:pt>
                <c:pt idx="25">
                  <c:v>6.4399999999999999E-2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3A-4DE4-B9FE-54F045443F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7407744"/>
        <c:axId val="357408136"/>
      </c:lineChart>
      <c:catAx>
        <c:axId val="3574077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57408136"/>
        <c:crosses val="autoZero"/>
        <c:auto val="1"/>
        <c:lblAlgn val="ctr"/>
        <c:lblOffset val="100"/>
        <c:noMultiLvlLbl val="0"/>
      </c:catAx>
      <c:valAx>
        <c:axId val="357408136"/>
        <c:scaling>
          <c:orientation val="minMax"/>
        </c:scaling>
        <c:delete val="0"/>
        <c:axPos val="l"/>
        <c:majorGridlines>
          <c:spPr>
            <a:effectLst>
              <a:outerShdw blurRad="50800" dist="38100" dir="8100000" algn="tr" rotWithShape="0">
                <a:prstClr val="black">
                  <a:alpha val="20000"/>
                </a:prstClr>
              </a:outerShdw>
            </a:effectLst>
          </c:spPr>
        </c:majorGridlines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35740774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057768173951979E-2"/>
          <c:y val="3.7319676581073824E-2"/>
          <c:w val="0.87717513193316266"/>
          <c:h val="0.83022099336819544"/>
        </c:manualLayout>
      </c:layout>
      <c:lineChart>
        <c:grouping val="standard"/>
        <c:varyColors val="0"/>
        <c:ser>
          <c:idx val="0"/>
          <c:order val="0"/>
          <c:tx>
            <c:strRef>
              <c:f>Planilha3!$A$4</c:f>
              <c:strCache>
                <c:ptCount val="1"/>
                <c:pt idx="0">
                  <c:v>Amazonas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Planilha3!$B$1:$P$1</c:f>
              <c:strCache>
                <c:ptCount val="15"/>
                <c:pt idx="0">
                  <c:v>1872</c:v>
                </c:pt>
                <c:pt idx="1">
                  <c:v>1890</c:v>
                </c:pt>
                <c:pt idx="2">
                  <c:v>1900</c:v>
                </c:pt>
                <c:pt idx="3">
                  <c:v>1910</c:v>
                </c:pt>
                <c:pt idx="4">
                  <c:v>1920</c:v>
                </c:pt>
                <c:pt idx="5">
                  <c:v>1940</c:v>
                </c:pt>
                <c:pt idx="6">
                  <c:v>1950</c:v>
                </c:pt>
                <c:pt idx="7">
                  <c:v>1960</c:v>
                </c:pt>
                <c:pt idx="8">
                  <c:v>1970</c:v>
                </c:pt>
                <c:pt idx="9">
                  <c:v>1980</c:v>
                </c:pt>
                <c:pt idx="10">
                  <c:v>1990</c:v>
                </c:pt>
                <c:pt idx="11">
                  <c:v>1996</c:v>
                </c:pt>
                <c:pt idx="12">
                  <c:v>2000</c:v>
                </c:pt>
                <c:pt idx="13">
                  <c:v>2007</c:v>
                </c:pt>
                <c:pt idx="14">
                  <c:v>2010</c:v>
                </c:pt>
              </c:strCache>
            </c:strRef>
          </c:cat>
          <c:val>
            <c:numRef>
              <c:f>Planilha3!$B$4:$P$4</c:f>
              <c:numCache>
                <c:formatCode>_(* #,##0.00_);_(* \(#,##0.00\);_(* "-"??_);_(@_)</c:formatCode>
                <c:ptCount val="15"/>
                <c:pt idx="0">
                  <c:v>8.0598902590189336</c:v>
                </c:pt>
                <c:pt idx="1">
                  <c:v>20.210304236024253</c:v>
                </c:pt>
                <c:pt idx="2">
                  <c:v>34.941953680464032</c:v>
                </c:pt>
                <c:pt idx="3">
                  <c:v>46.943929130046705</c:v>
                </c:pt>
                <c:pt idx="4">
                  <c:v>48.819207189964942</c:v>
                </c:pt>
                <c:pt idx="5">
                  <c:v>58.222459126940826</c:v>
                </c:pt>
                <c:pt idx="6">
                  <c:v>71.924692280357149</c:v>
                </c:pt>
                <c:pt idx="7">
                  <c:v>100</c:v>
                </c:pt>
                <c:pt idx="8">
                  <c:v>133.63706570188617</c:v>
                </c:pt>
                <c:pt idx="9">
                  <c:v>200.13710627415099</c:v>
                </c:pt>
                <c:pt idx="10">
                  <c:v>294.25286873893009</c:v>
                </c:pt>
                <c:pt idx="11">
                  <c:v>334.27055265020834</c:v>
                </c:pt>
                <c:pt idx="12">
                  <c:v>393.48899092580314</c:v>
                </c:pt>
                <c:pt idx="13">
                  <c:v>450.76331819568145</c:v>
                </c:pt>
                <c:pt idx="14">
                  <c:v>487.424696477488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FE-4FE1-9147-F0B6E8A2A995}"/>
            </c:ext>
          </c:extLst>
        </c:ser>
        <c:ser>
          <c:idx val="1"/>
          <c:order val="1"/>
          <c:tx>
            <c:strRef>
              <c:f>Planilha3!$A$5</c:f>
              <c:strCache>
                <c:ptCount val="1"/>
                <c:pt idx="0">
                  <c:v>Manaus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Planilha3!$B$1:$P$1</c:f>
              <c:strCache>
                <c:ptCount val="15"/>
                <c:pt idx="0">
                  <c:v>1872</c:v>
                </c:pt>
                <c:pt idx="1">
                  <c:v>1890</c:v>
                </c:pt>
                <c:pt idx="2">
                  <c:v>1900</c:v>
                </c:pt>
                <c:pt idx="3">
                  <c:v>1910</c:v>
                </c:pt>
                <c:pt idx="4">
                  <c:v>1920</c:v>
                </c:pt>
                <c:pt idx="5">
                  <c:v>1940</c:v>
                </c:pt>
                <c:pt idx="6">
                  <c:v>1950</c:v>
                </c:pt>
                <c:pt idx="7">
                  <c:v>1960</c:v>
                </c:pt>
                <c:pt idx="8">
                  <c:v>1970</c:v>
                </c:pt>
                <c:pt idx="9">
                  <c:v>1980</c:v>
                </c:pt>
                <c:pt idx="10">
                  <c:v>1990</c:v>
                </c:pt>
                <c:pt idx="11">
                  <c:v>1996</c:v>
                </c:pt>
                <c:pt idx="12">
                  <c:v>2000</c:v>
                </c:pt>
                <c:pt idx="13">
                  <c:v>2007</c:v>
                </c:pt>
                <c:pt idx="14">
                  <c:v>2010</c:v>
                </c:pt>
              </c:strCache>
            </c:strRef>
          </c:cat>
          <c:val>
            <c:numRef>
              <c:f>Planilha3!$B$5:$P$5</c:f>
              <c:numCache>
                <c:formatCode>_(* #,##0.00_);_(* \(#,##0.00\);_(* "-"??_);_(@_)</c:formatCode>
                <c:ptCount val="15"/>
                <c:pt idx="0">
                  <c:v>16.887445812680266</c:v>
                </c:pt>
                <c:pt idx="1">
                  <c:v>22.290921860877475</c:v>
                </c:pt>
                <c:pt idx="3">
                  <c:v>49.129836560105467</c:v>
                </c:pt>
                <c:pt idx="4">
                  <c:v>43.582436687909826</c:v>
                </c:pt>
                <c:pt idx="5">
                  <c:v>61.253403798437567</c:v>
                </c:pt>
                <c:pt idx="6">
                  <c:v>80.378577226645476</c:v>
                </c:pt>
                <c:pt idx="7">
                  <c:v>100</c:v>
                </c:pt>
                <c:pt idx="8">
                  <c:v>179.39931952816013</c:v>
                </c:pt>
                <c:pt idx="9">
                  <c:v>364.63561366240077</c:v>
                </c:pt>
                <c:pt idx="10">
                  <c:v>582.31636759296043</c:v>
                </c:pt>
                <c:pt idx="11">
                  <c:v>666.28498068542285</c:v>
                </c:pt>
                <c:pt idx="12">
                  <c:v>809.33259644335442</c:v>
                </c:pt>
                <c:pt idx="13">
                  <c:v>947.94102577387844</c:v>
                </c:pt>
                <c:pt idx="14">
                  <c:v>1037.4109831148569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FE-4FE1-9147-F0B6E8A2A995}"/>
            </c:ext>
          </c:extLst>
        </c:ser>
        <c:ser>
          <c:idx val="2"/>
          <c:order val="2"/>
          <c:tx>
            <c:strRef>
              <c:f>Planilha3!$A$7</c:f>
              <c:strCache>
                <c:ptCount val="1"/>
                <c:pt idx="0">
                  <c:v>Pará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Planilha3!$B$1:$P$1</c:f>
              <c:strCache>
                <c:ptCount val="15"/>
                <c:pt idx="0">
                  <c:v>1872</c:v>
                </c:pt>
                <c:pt idx="1">
                  <c:v>1890</c:v>
                </c:pt>
                <c:pt idx="2">
                  <c:v>1900</c:v>
                </c:pt>
                <c:pt idx="3">
                  <c:v>1910</c:v>
                </c:pt>
                <c:pt idx="4">
                  <c:v>1920</c:v>
                </c:pt>
                <c:pt idx="5">
                  <c:v>1940</c:v>
                </c:pt>
                <c:pt idx="6">
                  <c:v>1950</c:v>
                </c:pt>
                <c:pt idx="7">
                  <c:v>1960</c:v>
                </c:pt>
                <c:pt idx="8">
                  <c:v>1970</c:v>
                </c:pt>
                <c:pt idx="9">
                  <c:v>1980</c:v>
                </c:pt>
                <c:pt idx="10">
                  <c:v>1990</c:v>
                </c:pt>
                <c:pt idx="11">
                  <c:v>1996</c:v>
                </c:pt>
                <c:pt idx="12">
                  <c:v>2000</c:v>
                </c:pt>
                <c:pt idx="13">
                  <c:v>2007</c:v>
                </c:pt>
                <c:pt idx="14">
                  <c:v>2010</c:v>
                </c:pt>
              </c:strCache>
            </c:strRef>
          </c:cat>
          <c:val>
            <c:numRef>
              <c:f>Planilha3!$B$7:$P$7</c:f>
              <c:numCache>
                <c:formatCode>_(* #,##0.00_);_(* \(#,##0.00\);_(* "-"??_);_(@_)</c:formatCode>
                <c:ptCount val="15"/>
                <c:pt idx="0">
                  <c:v>17.688872592711057</c:v>
                </c:pt>
                <c:pt idx="1">
                  <c:v>20.680564792584548</c:v>
                </c:pt>
                <c:pt idx="2">
                  <c:v>28.953193779974296</c:v>
                </c:pt>
                <c:pt idx="3">
                  <c:v>48.9177235886524</c:v>
                </c:pt>
                <c:pt idx="4">
                  <c:v>61.567696641448762</c:v>
                </c:pt>
                <c:pt idx="5">
                  <c:v>59.413675657085939</c:v>
                </c:pt>
                <c:pt idx="6">
                  <c:v>73.025491599558706</c:v>
                </c:pt>
                <c:pt idx="7">
                  <c:v>100</c:v>
                </c:pt>
                <c:pt idx="8">
                  <c:v>140.879460509832</c:v>
                </c:pt>
                <c:pt idx="9">
                  <c:v>221.2659919788999</c:v>
                </c:pt>
                <c:pt idx="10">
                  <c:v>321.81007194805858</c:v>
                </c:pt>
                <c:pt idx="11">
                  <c:v>358.26772063063606</c:v>
                </c:pt>
                <c:pt idx="12">
                  <c:v>402.57022363253503</c:v>
                </c:pt>
                <c:pt idx="13">
                  <c:v>459.34242321997306</c:v>
                </c:pt>
                <c:pt idx="14">
                  <c:v>492.85434272552271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6FE-4FE1-9147-F0B6E8A2A995}"/>
            </c:ext>
          </c:extLst>
        </c:ser>
        <c:ser>
          <c:idx val="3"/>
          <c:order val="3"/>
          <c:tx>
            <c:strRef>
              <c:f>Planilha3!$A$19</c:f>
              <c:strCache>
                <c:ptCount val="1"/>
                <c:pt idx="0">
                  <c:v>Minas Gerais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Planilha3!$B$1:$P$1</c:f>
              <c:strCache>
                <c:ptCount val="15"/>
                <c:pt idx="0">
                  <c:v>1872</c:v>
                </c:pt>
                <c:pt idx="1">
                  <c:v>1890</c:v>
                </c:pt>
                <c:pt idx="2">
                  <c:v>1900</c:v>
                </c:pt>
                <c:pt idx="3">
                  <c:v>1910</c:v>
                </c:pt>
                <c:pt idx="4">
                  <c:v>1920</c:v>
                </c:pt>
                <c:pt idx="5">
                  <c:v>1940</c:v>
                </c:pt>
                <c:pt idx="6">
                  <c:v>1950</c:v>
                </c:pt>
                <c:pt idx="7">
                  <c:v>1960</c:v>
                </c:pt>
                <c:pt idx="8">
                  <c:v>1970</c:v>
                </c:pt>
                <c:pt idx="9">
                  <c:v>1980</c:v>
                </c:pt>
                <c:pt idx="10">
                  <c:v>1990</c:v>
                </c:pt>
                <c:pt idx="11">
                  <c:v>1996</c:v>
                </c:pt>
                <c:pt idx="12">
                  <c:v>2000</c:v>
                </c:pt>
                <c:pt idx="13">
                  <c:v>2007</c:v>
                </c:pt>
                <c:pt idx="14">
                  <c:v>2010</c:v>
                </c:pt>
              </c:strCache>
            </c:strRef>
          </c:cat>
          <c:val>
            <c:numRef>
              <c:f>Planilha3!$B$19:$P$19</c:f>
              <c:numCache>
                <c:formatCode>_(* #,##0.00_);_(* \(#,##0.00\);_(* "-"??_);_(@_)</c:formatCode>
                <c:ptCount val="15"/>
                <c:pt idx="0">
                  <c:v>20.479184822550913</c:v>
                </c:pt>
                <c:pt idx="1">
                  <c:v>31.968737073345089</c:v>
                </c:pt>
                <c:pt idx="2">
                  <c:v>36.088921329633216</c:v>
                </c:pt>
                <c:pt idx="3">
                  <c:v>44.97661655977285</c:v>
                </c:pt>
                <c:pt idx="4">
                  <c:v>59.117965389697225</c:v>
                </c:pt>
                <c:pt idx="5">
                  <c:v>67.905028493861479</c:v>
                </c:pt>
                <c:pt idx="6">
                  <c:v>78.134103879100891</c:v>
                </c:pt>
                <c:pt idx="7">
                  <c:v>100</c:v>
                </c:pt>
                <c:pt idx="8">
                  <c:v>115.31743848418279</c:v>
                </c:pt>
                <c:pt idx="9">
                  <c:v>134.33786410496344</c:v>
                </c:pt>
                <c:pt idx="10">
                  <c:v>158.06314030867347</c:v>
                </c:pt>
                <c:pt idx="11">
                  <c:v>167.39504058216633</c:v>
                </c:pt>
                <c:pt idx="12">
                  <c:v>179.6327524789057</c:v>
                </c:pt>
                <c:pt idx="13">
                  <c:v>193.50831924369783</c:v>
                </c:pt>
                <c:pt idx="14">
                  <c:v>196.75955116646116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6FE-4FE1-9147-F0B6E8A2A995}"/>
            </c:ext>
          </c:extLst>
        </c:ser>
        <c:ser>
          <c:idx val="4"/>
          <c:order val="4"/>
          <c:tx>
            <c:strRef>
              <c:f>Planilha3!$A$21</c:f>
              <c:strCache>
                <c:ptCount val="1"/>
                <c:pt idx="0">
                  <c:v>Rio de Janeiro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Planilha3!$B$1:$P$1</c:f>
              <c:strCache>
                <c:ptCount val="15"/>
                <c:pt idx="0">
                  <c:v>1872</c:v>
                </c:pt>
                <c:pt idx="1">
                  <c:v>1890</c:v>
                </c:pt>
                <c:pt idx="2">
                  <c:v>1900</c:v>
                </c:pt>
                <c:pt idx="3">
                  <c:v>1910</c:v>
                </c:pt>
                <c:pt idx="4">
                  <c:v>1920</c:v>
                </c:pt>
                <c:pt idx="5">
                  <c:v>1940</c:v>
                </c:pt>
                <c:pt idx="6">
                  <c:v>1950</c:v>
                </c:pt>
                <c:pt idx="7">
                  <c:v>1960</c:v>
                </c:pt>
                <c:pt idx="8">
                  <c:v>1970</c:v>
                </c:pt>
                <c:pt idx="9">
                  <c:v>1980</c:v>
                </c:pt>
                <c:pt idx="10">
                  <c:v>1990</c:v>
                </c:pt>
                <c:pt idx="11">
                  <c:v>1996</c:v>
                </c:pt>
                <c:pt idx="12">
                  <c:v>2000</c:v>
                </c:pt>
                <c:pt idx="13">
                  <c:v>2007</c:v>
                </c:pt>
                <c:pt idx="14">
                  <c:v>2010</c:v>
                </c:pt>
              </c:strCache>
            </c:strRef>
          </c:cat>
          <c:val>
            <c:numRef>
              <c:f>Planilha3!$B$21:$P$21</c:f>
              <c:numCache>
                <c:formatCode>_(* #,##0.00_);_(* \(#,##0.00\);_(* "-"??_);_(@_)</c:formatCode>
                <c:ptCount val="15"/>
                <c:pt idx="0">
                  <c:v>15.906049735579908</c:v>
                </c:pt>
                <c:pt idx="1">
                  <c:v>21.046759481632556</c:v>
                </c:pt>
                <c:pt idx="2">
                  <c:v>26.128879642615559</c:v>
                </c:pt>
                <c:pt idx="3">
                  <c:v>32.136387410698255</c:v>
                </c:pt>
                <c:pt idx="4">
                  <c:v>40.708482827506906</c:v>
                </c:pt>
                <c:pt idx="5">
                  <c:v>54.31865094773466</c:v>
                </c:pt>
                <c:pt idx="6">
                  <c:v>70.299155774608153</c:v>
                </c:pt>
                <c:pt idx="7">
                  <c:v>100</c:v>
                </c:pt>
                <c:pt idx="8">
                  <c:v>135.26738115081616</c:v>
                </c:pt>
                <c:pt idx="9">
                  <c:v>169.80800180941964</c:v>
                </c:pt>
                <c:pt idx="10">
                  <c:v>192.60733578900292</c:v>
                </c:pt>
                <c:pt idx="11">
                  <c:v>201.60934882849401</c:v>
                </c:pt>
                <c:pt idx="12">
                  <c:v>216.42177643742238</c:v>
                </c:pt>
                <c:pt idx="13">
                  <c:v>231.89768297440193</c:v>
                </c:pt>
                <c:pt idx="14">
                  <c:v>240.4628607297291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6FE-4FE1-9147-F0B6E8A2A995}"/>
            </c:ext>
          </c:extLst>
        </c:ser>
        <c:ser>
          <c:idx val="5"/>
          <c:order val="5"/>
          <c:tx>
            <c:strRef>
              <c:f>Planilha3!$A$22</c:f>
              <c:strCache>
                <c:ptCount val="1"/>
                <c:pt idx="0">
                  <c:v>São Paulo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Planilha3!$B$1:$P$1</c:f>
              <c:strCache>
                <c:ptCount val="15"/>
                <c:pt idx="0">
                  <c:v>1872</c:v>
                </c:pt>
                <c:pt idx="1">
                  <c:v>1890</c:v>
                </c:pt>
                <c:pt idx="2">
                  <c:v>1900</c:v>
                </c:pt>
                <c:pt idx="3">
                  <c:v>1910</c:v>
                </c:pt>
                <c:pt idx="4">
                  <c:v>1920</c:v>
                </c:pt>
                <c:pt idx="5">
                  <c:v>1940</c:v>
                </c:pt>
                <c:pt idx="6">
                  <c:v>1950</c:v>
                </c:pt>
                <c:pt idx="7">
                  <c:v>1960</c:v>
                </c:pt>
                <c:pt idx="8">
                  <c:v>1970</c:v>
                </c:pt>
                <c:pt idx="9">
                  <c:v>1980</c:v>
                </c:pt>
                <c:pt idx="10">
                  <c:v>1990</c:v>
                </c:pt>
                <c:pt idx="11">
                  <c:v>1996</c:v>
                </c:pt>
                <c:pt idx="12">
                  <c:v>2000</c:v>
                </c:pt>
                <c:pt idx="13">
                  <c:v>2007</c:v>
                </c:pt>
                <c:pt idx="14">
                  <c:v>2010</c:v>
                </c:pt>
              </c:strCache>
            </c:strRef>
          </c:cat>
          <c:val>
            <c:numRef>
              <c:f>Planilha3!$B$22:$P$22</c:f>
              <c:numCache>
                <c:formatCode>_(* #,##0.00_);_(* \(#,##0.00\);_(* "-"??_);_(@_)</c:formatCode>
                <c:ptCount val="15"/>
                <c:pt idx="0">
                  <c:v>6.529683933147461</c:v>
                </c:pt>
                <c:pt idx="1">
                  <c:v>10.798299662362329</c:v>
                </c:pt>
                <c:pt idx="2">
                  <c:v>17.797204667631437</c:v>
                </c:pt>
                <c:pt idx="3">
                  <c:v>26.942313381846233</c:v>
                </c:pt>
                <c:pt idx="4">
                  <c:v>35.809867990828934</c:v>
                </c:pt>
                <c:pt idx="5">
                  <c:v>55.992082225822813</c:v>
                </c:pt>
                <c:pt idx="6">
                  <c:v>71.230202640308192</c:v>
                </c:pt>
                <c:pt idx="7">
                  <c:v>100</c:v>
                </c:pt>
                <c:pt idx="8">
                  <c:v>138.57800874404992</c:v>
                </c:pt>
                <c:pt idx="9">
                  <c:v>195.2780165264509</c:v>
                </c:pt>
                <c:pt idx="10">
                  <c:v>246.33034061806615</c:v>
                </c:pt>
                <c:pt idx="11">
                  <c:v>266.06071551612678</c:v>
                </c:pt>
                <c:pt idx="12">
                  <c:v>288.77856542745576</c:v>
                </c:pt>
                <c:pt idx="13">
                  <c:v>310.57526915176356</c:v>
                </c:pt>
                <c:pt idx="14">
                  <c:v>321.76250170971082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6FE-4FE1-9147-F0B6E8A2A995}"/>
            </c:ext>
          </c:extLst>
        </c:ser>
        <c:ser>
          <c:idx val="6"/>
          <c:order val="6"/>
          <c:tx>
            <c:strRef>
              <c:f>Planilha3!$A$25</c:f>
              <c:strCache>
                <c:ptCount val="1"/>
                <c:pt idx="0">
                  <c:v>Rio Grande do Sul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Planilha3!$B$1:$P$1</c:f>
              <c:strCache>
                <c:ptCount val="15"/>
                <c:pt idx="0">
                  <c:v>1872</c:v>
                </c:pt>
                <c:pt idx="1">
                  <c:v>1890</c:v>
                </c:pt>
                <c:pt idx="2">
                  <c:v>1900</c:v>
                </c:pt>
                <c:pt idx="3">
                  <c:v>1910</c:v>
                </c:pt>
                <c:pt idx="4">
                  <c:v>1920</c:v>
                </c:pt>
                <c:pt idx="5">
                  <c:v>1940</c:v>
                </c:pt>
                <c:pt idx="6">
                  <c:v>1950</c:v>
                </c:pt>
                <c:pt idx="7">
                  <c:v>1960</c:v>
                </c:pt>
                <c:pt idx="8">
                  <c:v>1970</c:v>
                </c:pt>
                <c:pt idx="9">
                  <c:v>1980</c:v>
                </c:pt>
                <c:pt idx="10">
                  <c:v>1990</c:v>
                </c:pt>
                <c:pt idx="11">
                  <c:v>1996</c:v>
                </c:pt>
                <c:pt idx="12">
                  <c:v>2000</c:v>
                </c:pt>
                <c:pt idx="13">
                  <c:v>2007</c:v>
                </c:pt>
                <c:pt idx="14">
                  <c:v>2010</c:v>
                </c:pt>
              </c:strCache>
            </c:strRef>
          </c:cat>
          <c:val>
            <c:numRef>
              <c:f>Planilha3!$B$25:$P$25</c:f>
              <c:numCache>
                <c:formatCode>_(* #,##0.00_);_(* \(#,##0.00\);_(* "-"??_);_(@_)</c:formatCode>
                <c:ptCount val="15"/>
                <c:pt idx="0">
                  <c:v>8.0690390689037841</c:v>
                </c:pt>
                <c:pt idx="1">
                  <c:v>16.654514601870336</c:v>
                </c:pt>
                <c:pt idx="2">
                  <c:v>21.323858124999187</c:v>
                </c:pt>
                <c:pt idx="3">
                  <c:v>29.588790086735866</c:v>
                </c:pt>
                <c:pt idx="4">
                  <c:v>40.496049202593824</c:v>
                </c:pt>
                <c:pt idx="5">
                  <c:v>61.623661842399017</c:v>
                </c:pt>
                <c:pt idx="6">
                  <c:v>77.288635261574356</c:v>
                </c:pt>
                <c:pt idx="7">
                  <c:v>100</c:v>
                </c:pt>
                <c:pt idx="8">
                  <c:v>123.68273813577737</c:v>
                </c:pt>
                <c:pt idx="9">
                  <c:v>144.26314598864022</c:v>
                </c:pt>
                <c:pt idx="10">
                  <c:v>169.59080171894342</c:v>
                </c:pt>
                <c:pt idx="11">
                  <c:v>178.79565212792275</c:v>
                </c:pt>
                <c:pt idx="12">
                  <c:v>189.05998690954468</c:v>
                </c:pt>
                <c:pt idx="13">
                  <c:v>196.39097593668481</c:v>
                </c:pt>
                <c:pt idx="14">
                  <c:v>198.45250924209529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6FE-4FE1-9147-F0B6E8A2A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6480240"/>
        <c:axId val="306481808"/>
      </c:lineChart>
      <c:catAx>
        <c:axId val="30648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306481808"/>
        <c:crosses val="autoZero"/>
        <c:auto val="1"/>
        <c:lblAlgn val="ctr"/>
        <c:lblOffset val="100"/>
        <c:noMultiLvlLbl val="0"/>
      </c:catAx>
      <c:valAx>
        <c:axId val="30648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306480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336181085470993"/>
          <c:y val="8.6579444744979431E-2"/>
          <c:w val="0.44381602687260013"/>
          <c:h val="0.268806475526437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IDEB!$A$3</c:f>
              <c:strCache>
                <c:ptCount val="1"/>
                <c:pt idx="0">
                  <c:v>Manaus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IDEB!$B$2:$H$2</c:f>
              <c:numCache>
                <c:formatCode>General</c:formatCode>
                <c:ptCount val="7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2013</c:v>
                </c:pt>
                <c:pt idx="5">
                  <c:v>2015</c:v>
                </c:pt>
                <c:pt idx="6">
                  <c:v>2017</c:v>
                </c:pt>
              </c:numCache>
            </c:numRef>
          </c:cat>
          <c:val>
            <c:numRef>
              <c:f>IDEB!$B$3:$H$3</c:f>
              <c:numCache>
                <c:formatCode>General</c:formatCode>
                <c:ptCount val="7"/>
                <c:pt idx="0">
                  <c:v>3.6</c:v>
                </c:pt>
                <c:pt idx="1">
                  <c:v>3.7</c:v>
                </c:pt>
                <c:pt idx="2">
                  <c:v>3.8</c:v>
                </c:pt>
                <c:pt idx="3">
                  <c:v>4.3</c:v>
                </c:pt>
                <c:pt idx="4">
                  <c:v>4.8</c:v>
                </c:pt>
                <c:pt idx="5">
                  <c:v>5.5</c:v>
                </c:pt>
                <c:pt idx="6">
                  <c:v>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FF-46ED-B79E-965636214BC5}"/>
            </c:ext>
          </c:extLst>
        </c:ser>
        <c:ser>
          <c:idx val="1"/>
          <c:order val="1"/>
          <c:tx>
            <c:strRef>
              <c:f>IDEB!$A$4</c:f>
              <c:strCache>
                <c:ptCount val="1"/>
                <c:pt idx="0">
                  <c:v>Belém</c:v>
                </c:pt>
              </c:strCache>
            </c:strRef>
          </c:tx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IDEB!$B$2:$H$2</c:f>
              <c:numCache>
                <c:formatCode>General</c:formatCode>
                <c:ptCount val="7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2013</c:v>
                </c:pt>
                <c:pt idx="5">
                  <c:v>2015</c:v>
                </c:pt>
                <c:pt idx="6">
                  <c:v>2017</c:v>
                </c:pt>
              </c:numCache>
            </c:numRef>
          </c:cat>
          <c:val>
            <c:numRef>
              <c:f>IDEB!$B$4:$H$4</c:f>
              <c:numCache>
                <c:formatCode>General</c:formatCode>
                <c:ptCount val="7"/>
                <c:pt idx="0">
                  <c:v>3.2</c:v>
                </c:pt>
                <c:pt idx="1">
                  <c:v>3.2</c:v>
                </c:pt>
                <c:pt idx="2">
                  <c:v>3.8</c:v>
                </c:pt>
                <c:pt idx="3">
                  <c:v>4.2</c:v>
                </c:pt>
                <c:pt idx="4">
                  <c:v>3.9</c:v>
                </c:pt>
                <c:pt idx="5">
                  <c:v>4.4000000000000004</c:v>
                </c:pt>
                <c:pt idx="6">
                  <c:v>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FF-46ED-B79E-965636214BC5}"/>
            </c:ext>
          </c:extLst>
        </c:ser>
        <c:ser>
          <c:idx val="2"/>
          <c:order val="2"/>
          <c:tx>
            <c:strRef>
              <c:f>IDEB!$A$5</c:f>
              <c:strCache>
                <c:ptCount val="1"/>
                <c:pt idx="0">
                  <c:v>Região Norte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IDEB!$B$2:$H$2</c:f>
              <c:numCache>
                <c:formatCode>General</c:formatCode>
                <c:ptCount val="7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2013</c:v>
                </c:pt>
                <c:pt idx="5">
                  <c:v>2015</c:v>
                </c:pt>
                <c:pt idx="6">
                  <c:v>2017</c:v>
                </c:pt>
              </c:numCache>
            </c:numRef>
          </c:cat>
          <c:val>
            <c:numRef>
              <c:f>IDEB!$B$5:$H$5</c:f>
              <c:numCache>
                <c:formatCode>0.0</c:formatCode>
                <c:ptCount val="7"/>
                <c:pt idx="0">
                  <c:v>2.9698165466119342</c:v>
                </c:pt>
                <c:pt idx="1">
                  <c:v>3.3165086173785983</c:v>
                </c:pt>
                <c:pt idx="2">
                  <c:v>3.770966542967451</c:v>
                </c:pt>
                <c:pt idx="3">
                  <c:v>4.1130562311205754</c:v>
                </c:pt>
                <c:pt idx="4">
                  <c:v>4.2776098647344245</c:v>
                </c:pt>
                <c:pt idx="5">
                  <c:v>4.5242105257252829</c:v>
                </c:pt>
                <c:pt idx="6">
                  <c:v>4.7374280958295669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FFF-46ED-B79E-965636214B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7864088"/>
        <c:axId val="307859384"/>
      </c:lineChart>
      <c:catAx>
        <c:axId val="307864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7859384"/>
        <c:crosses val="autoZero"/>
        <c:auto val="1"/>
        <c:lblAlgn val="ctr"/>
        <c:lblOffset val="100"/>
        <c:noMultiLvlLbl val="0"/>
      </c:catAx>
      <c:valAx>
        <c:axId val="307859384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7864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industria!$B$2</c:f>
              <c:strCache>
                <c:ptCount val="1"/>
                <c:pt idx="0">
                  <c:v>AM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industria!$C$2:$C$21</c:f>
              <c:numCache>
                <c:formatCode>General</c:formatCode>
                <c:ptCount val="20"/>
                <c:pt idx="0">
                  <c:v>1992</c:v>
                </c:pt>
                <c:pt idx="1">
                  <c:v>1993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</c:numCache>
            </c:numRef>
          </c:cat>
          <c:val>
            <c:numRef>
              <c:f>industria!$E$2:$E$21</c:f>
              <c:numCache>
                <c:formatCode>General</c:formatCode>
                <c:ptCount val="20"/>
                <c:pt idx="0">
                  <c:v>7.3094289999999997</c:v>
                </c:pt>
                <c:pt idx="1">
                  <c:v>6.6246460000000003</c:v>
                </c:pt>
                <c:pt idx="2">
                  <c:v>7.4213839999999998</c:v>
                </c:pt>
                <c:pt idx="3">
                  <c:v>7.413958</c:v>
                </c:pt>
                <c:pt idx="4">
                  <c:v>7.5051199999999998</c:v>
                </c:pt>
                <c:pt idx="5">
                  <c:v>7.6203479999999999</c:v>
                </c:pt>
                <c:pt idx="6">
                  <c:v>7.864655</c:v>
                </c:pt>
                <c:pt idx="7">
                  <c:v>8.1234710000000003</c:v>
                </c:pt>
                <c:pt idx="8">
                  <c:v>8.448817</c:v>
                </c:pt>
                <c:pt idx="9">
                  <c:v>8.9386609999999997</c:v>
                </c:pt>
                <c:pt idx="10">
                  <c:v>9.1046519999999997</c:v>
                </c:pt>
                <c:pt idx="11">
                  <c:v>9.1835179999999994</c:v>
                </c:pt>
                <c:pt idx="12">
                  <c:v>8.8881669999999993</c:v>
                </c:pt>
                <c:pt idx="13">
                  <c:v>9.4883559999999996</c:v>
                </c:pt>
                <c:pt idx="14">
                  <c:v>9.2305399999999995</c:v>
                </c:pt>
                <c:pt idx="15">
                  <c:v>9.5773329999999994</c:v>
                </c:pt>
                <c:pt idx="16">
                  <c:v>9.6443860000000008</c:v>
                </c:pt>
                <c:pt idx="17">
                  <c:v>10.01688</c:v>
                </c:pt>
                <c:pt idx="18">
                  <c:v>10.01421</c:v>
                </c:pt>
                <c:pt idx="19">
                  <c:v>10.0664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E0-440A-B9A7-587A0936D29A}"/>
            </c:ext>
          </c:extLst>
        </c:ser>
        <c:ser>
          <c:idx val="1"/>
          <c:order val="1"/>
          <c:tx>
            <c:strRef>
              <c:f>industria!$B$22</c:f>
              <c:strCache>
                <c:ptCount val="1"/>
                <c:pt idx="0">
                  <c:v>CE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industria!$E$22:$E$41</c:f>
              <c:numCache>
                <c:formatCode>General</c:formatCode>
                <c:ptCount val="20"/>
                <c:pt idx="0">
                  <c:v>4.3978219999999997</c:v>
                </c:pt>
                <c:pt idx="1">
                  <c:v>4.2009920000000003</c:v>
                </c:pt>
                <c:pt idx="2">
                  <c:v>4.6282370000000004</c:v>
                </c:pt>
                <c:pt idx="3">
                  <c:v>4.8499109999999996</c:v>
                </c:pt>
                <c:pt idx="4">
                  <c:v>5.1041970000000001</c:v>
                </c:pt>
                <c:pt idx="5">
                  <c:v>5.5665100000000001</c:v>
                </c:pt>
                <c:pt idx="6">
                  <c:v>5.3334460000000004</c:v>
                </c:pt>
                <c:pt idx="7">
                  <c:v>6.0957020000000002</c:v>
                </c:pt>
                <c:pt idx="8">
                  <c:v>6.207414</c:v>
                </c:pt>
                <c:pt idx="9">
                  <c:v>6.4917639999999999</c:v>
                </c:pt>
                <c:pt idx="10">
                  <c:v>6.5413119999999996</c:v>
                </c:pt>
                <c:pt idx="11">
                  <c:v>7.1321329999999996</c:v>
                </c:pt>
                <c:pt idx="12">
                  <c:v>7.3565550000000002</c:v>
                </c:pt>
                <c:pt idx="13">
                  <c:v>7.4341280000000003</c:v>
                </c:pt>
                <c:pt idx="14">
                  <c:v>7.7039429999999998</c:v>
                </c:pt>
                <c:pt idx="15">
                  <c:v>7.9131049999999998</c:v>
                </c:pt>
                <c:pt idx="16">
                  <c:v>8.3442270000000001</c:v>
                </c:pt>
                <c:pt idx="17">
                  <c:v>8.2585259999999998</c:v>
                </c:pt>
                <c:pt idx="18">
                  <c:v>8.3591789999999992</c:v>
                </c:pt>
                <c:pt idx="19">
                  <c:v>8.9771280000000004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3E0-440A-B9A7-587A0936D29A}"/>
            </c:ext>
          </c:extLst>
        </c:ser>
        <c:ser>
          <c:idx val="2"/>
          <c:order val="2"/>
          <c:tx>
            <c:strRef>
              <c:f>industria!$B$42</c:f>
              <c:strCache>
                <c:ptCount val="1"/>
                <c:pt idx="0">
                  <c:v>PA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industria!$E$42:$E$61</c:f>
              <c:numCache>
                <c:formatCode>General</c:formatCode>
                <c:ptCount val="20"/>
                <c:pt idx="0">
                  <c:v>4.8473269999999999</c:v>
                </c:pt>
                <c:pt idx="1">
                  <c:v>4.5603049999999996</c:v>
                </c:pt>
                <c:pt idx="2">
                  <c:v>5.143783</c:v>
                </c:pt>
                <c:pt idx="3">
                  <c:v>4.7748179999999998</c:v>
                </c:pt>
                <c:pt idx="4">
                  <c:v>5.0381830000000001</c:v>
                </c:pt>
                <c:pt idx="5">
                  <c:v>4.8392210000000002</c:v>
                </c:pt>
                <c:pt idx="6">
                  <c:v>4.9743589999999998</c:v>
                </c:pt>
                <c:pt idx="7">
                  <c:v>5.6626450000000004</c:v>
                </c:pt>
                <c:pt idx="8">
                  <c:v>5.6770550000000002</c:v>
                </c:pt>
                <c:pt idx="9">
                  <c:v>5.6714219999999997</c:v>
                </c:pt>
                <c:pt idx="10">
                  <c:v>4.5943810000000003</c:v>
                </c:pt>
                <c:pt idx="11">
                  <c:v>5.025404</c:v>
                </c:pt>
                <c:pt idx="12">
                  <c:v>5.798616</c:v>
                </c:pt>
                <c:pt idx="13">
                  <c:v>5.4438459999999997</c:v>
                </c:pt>
                <c:pt idx="14">
                  <c:v>6.4904929999999998</c:v>
                </c:pt>
                <c:pt idx="15">
                  <c:v>6.2714350000000003</c:v>
                </c:pt>
                <c:pt idx="16">
                  <c:v>6.3775240000000002</c:v>
                </c:pt>
                <c:pt idx="17">
                  <c:v>6.1785569999999996</c:v>
                </c:pt>
                <c:pt idx="18">
                  <c:v>6.553858</c:v>
                </c:pt>
                <c:pt idx="19">
                  <c:v>6.5566680000000002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3E0-440A-B9A7-587A0936D29A}"/>
            </c:ext>
          </c:extLst>
        </c:ser>
        <c:ser>
          <c:idx val="3"/>
          <c:order val="3"/>
          <c:tx>
            <c:strRef>
              <c:f>industria!$B$62</c:f>
              <c:strCache>
                <c:ptCount val="1"/>
                <c:pt idx="0">
                  <c:v>PE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industria!$E$62:$E$81</c:f>
              <c:numCache>
                <c:formatCode>General</c:formatCode>
                <c:ptCount val="20"/>
                <c:pt idx="0">
                  <c:v>5.3201530000000004</c:v>
                </c:pt>
                <c:pt idx="1">
                  <c:v>5.6039050000000001</c:v>
                </c:pt>
                <c:pt idx="2">
                  <c:v>5.629435</c:v>
                </c:pt>
                <c:pt idx="3">
                  <c:v>5.6939440000000001</c:v>
                </c:pt>
                <c:pt idx="4">
                  <c:v>5.5839400000000001</c:v>
                </c:pt>
                <c:pt idx="5">
                  <c:v>5.983797</c:v>
                </c:pt>
                <c:pt idx="6">
                  <c:v>5.9519500000000001</c:v>
                </c:pt>
                <c:pt idx="7">
                  <c:v>6.5300279999999997</c:v>
                </c:pt>
                <c:pt idx="8">
                  <c:v>6.6368989999999997</c:v>
                </c:pt>
                <c:pt idx="9">
                  <c:v>7.228224</c:v>
                </c:pt>
                <c:pt idx="10">
                  <c:v>7.1538729999999999</c:v>
                </c:pt>
                <c:pt idx="11">
                  <c:v>7.4002759999999999</c:v>
                </c:pt>
                <c:pt idx="12">
                  <c:v>7.2506490000000001</c:v>
                </c:pt>
                <c:pt idx="13">
                  <c:v>7.8474430000000002</c:v>
                </c:pt>
                <c:pt idx="14">
                  <c:v>7.9696109999999996</c:v>
                </c:pt>
                <c:pt idx="15">
                  <c:v>7.3492870000000003</c:v>
                </c:pt>
                <c:pt idx="16">
                  <c:v>7.8216060000000001</c:v>
                </c:pt>
                <c:pt idx="17">
                  <c:v>8.1225380000000005</c:v>
                </c:pt>
                <c:pt idx="18">
                  <c:v>8.2540890000000005</c:v>
                </c:pt>
                <c:pt idx="19">
                  <c:v>7.7822060000000004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3E0-440A-B9A7-587A0936D29A}"/>
            </c:ext>
          </c:extLst>
        </c:ser>
        <c:ser>
          <c:idx val="4"/>
          <c:order val="4"/>
          <c:tx>
            <c:strRef>
              <c:f>industria!$B$82</c:f>
              <c:strCache>
                <c:ptCount val="1"/>
                <c:pt idx="0">
                  <c:v>RS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industria!$E$82:$E$101</c:f>
              <c:numCache>
                <c:formatCode>General</c:formatCode>
                <c:ptCount val="20"/>
                <c:pt idx="0">
                  <c:v>6.1080449999999997</c:v>
                </c:pt>
                <c:pt idx="1">
                  <c:v>6.2885470000000003</c:v>
                </c:pt>
                <c:pt idx="2">
                  <c:v>6.8282780000000001</c:v>
                </c:pt>
                <c:pt idx="3">
                  <c:v>6.698747</c:v>
                </c:pt>
                <c:pt idx="4">
                  <c:v>6.7133190000000003</c:v>
                </c:pt>
                <c:pt idx="5">
                  <c:v>7.0607009999999999</c:v>
                </c:pt>
                <c:pt idx="6">
                  <c:v>7.1648750000000003</c:v>
                </c:pt>
                <c:pt idx="7">
                  <c:v>7.3953670000000002</c:v>
                </c:pt>
                <c:pt idx="8">
                  <c:v>7.6634950000000002</c:v>
                </c:pt>
                <c:pt idx="9">
                  <c:v>7.8780340000000004</c:v>
                </c:pt>
                <c:pt idx="10">
                  <c:v>7.9988510000000002</c:v>
                </c:pt>
                <c:pt idx="11">
                  <c:v>7.9761610000000003</c:v>
                </c:pt>
                <c:pt idx="12">
                  <c:v>8.1850850000000008</c:v>
                </c:pt>
                <c:pt idx="13">
                  <c:v>8.2869949999999992</c:v>
                </c:pt>
                <c:pt idx="14">
                  <c:v>8.3483499999999999</c:v>
                </c:pt>
                <c:pt idx="15">
                  <c:v>8.6883079999999993</c:v>
                </c:pt>
                <c:pt idx="16">
                  <c:v>8.8169950000000004</c:v>
                </c:pt>
                <c:pt idx="17">
                  <c:v>8.9903420000000001</c:v>
                </c:pt>
                <c:pt idx="18">
                  <c:v>9.0591659999999994</c:v>
                </c:pt>
                <c:pt idx="19">
                  <c:v>9.0622570000000007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3E0-440A-B9A7-587A0936D29A}"/>
            </c:ext>
          </c:extLst>
        </c:ser>
        <c:ser>
          <c:idx val="5"/>
          <c:order val="5"/>
          <c:tx>
            <c:strRef>
              <c:f>industria!$B$102</c:f>
              <c:strCache>
                <c:ptCount val="1"/>
                <c:pt idx="0">
                  <c:v>SP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industria!$E$102:$E$121</c:f>
              <c:numCache>
                <c:formatCode>General</c:formatCode>
                <c:ptCount val="20"/>
                <c:pt idx="0">
                  <c:v>6.6342530000000002</c:v>
                </c:pt>
                <c:pt idx="1">
                  <c:v>7.0957869999999996</c:v>
                </c:pt>
                <c:pt idx="2">
                  <c:v>7.3129860000000004</c:v>
                </c:pt>
                <c:pt idx="3">
                  <c:v>7.4795439999999997</c:v>
                </c:pt>
                <c:pt idx="4">
                  <c:v>7.8161810000000003</c:v>
                </c:pt>
                <c:pt idx="5">
                  <c:v>8.0718420000000002</c:v>
                </c:pt>
                <c:pt idx="6">
                  <c:v>8.3215179999999993</c:v>
                </c:pt>
                <c:pt idx="7">
                  <c:v>8.6046049999999994</c:v>
                </c:pt>
                <c:pt idx="8">
                  <c:v>8.8186339999999994</c:v>
                </c:pt>
                <c:pt idx="9">
                  <c:v>8.9570509999999999</c:v>
                </c:pt>
                <c:pt idx="10">
                  <c:v>9.0980460000000001</c:v>
                </c:pt>
                <c:pt idx="11">
                  <c:v>9.306737</c:v>
                </c:pt>
                <c:pt idx="12">
                  <c:v>9.1252969999999998</c:v>
                </c:pt>
                <c:pt idx="13">
                  <c:v>9.4972989999999999</c:v>
                </c:pt>
                <c:pt idx="14">
                  <c:v>9.6212599999999995</c:v>
                </c:pt>
                <c:pt idx="15">
                  <c:v>9.8337649999999996</c:v>
                </c:pt>
                <c:pt idx="16">
                  <c:v>10.045780000000001</c:v>
                </c:pt>
                <c:pt idx="17">
                  <c:v>10.10013</c:v>
                </c:pt>
                <c:pt idx="18">
                  <c:v>10.17168</c:v>
                </c:pt>
                <c:pt idx="19">
                  <c:v>10.27176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3E0-440A-B9A7-587A0936D2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8519352"/>
        <c:axId val="308520920"/>
      </c:lineChart>
      <c:catAx>
        <c:axId val="308519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8520920"/>
        <c:crosses val="autoZero"/>
        <c:auto val="1"/>
        <c:lblAlgn val="ctr"/>
        <c:lblOffset val="100"/>
        <c:noMultiLvlLbl val="0"/>
      </c:catAx>
      <c:valAx>
        <c:axId val="308520920"/>
        <c:scaling>
          <c:orientation val="minMax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8519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589145425202143E-2"/>
          <c:y val="3.6472900791360126E-2"/>
          <c:w val="0.91984755709525001"/>
          <c:h val="0.75768625953552327"/>
        </c:manualLayout>
      </c:layout>
      <c:lineChart>
        <c:grouping val="standard"/>
        <c:varyColors val="0"/>
        <c:ser>
          <c:idx val="0"/>
          <c:order val="0"/>
          <c:tx>
            <c:strRef>
              <c:f>graph55!$C$3</c:f>
              <c:strCache>
                <c:ptCount val="1"/>
                <c:pt idx="0">
                  <c:v>BR</c:v>
                </c:pt>
              </c:strCache>
            </c:strRef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dLbl>
              <c:idx val="20"/>
              <c:layout>
                <c:manualLayout>
                  <c:x val="-2.3697916342712212E-2"/>
                  <c:y val="2.5793653358040073E-2"/>
                </c:manualLayout>
              </c:layout>
              <c:tx>
                <c:rich>
                  <a:bodyPr/>
                  <a:lstStyle/>
                  <a:p>
                    <a:fld id="{B45DFCCA-8395-427B-A623-AD5EA728A352}" type="VALUE">
                      <a:rPr lang="en-US" b="1">
                        <a:solidFill>
                          <a:schemeClr val="tx2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D70-4705-BD80-D63114F40AA2}"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graph55!$B$4:$B$24</c:f>
              <c:numCache>
                <c:formatCode>General</c:formatCode>
                <c:ptCount val="21"/>
                <c:pt idx="0">
                  <c:v>1992</c:v>
                </c:pt>
                <c:pt idx="1">
                  <c:v>1993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graph55!$C$4:$C$24</c:f>
              <c:numCache>
                <c:formatCode>General</c:formatCode>
                <c:ptCount val="21"/>
                <c:pt idx="0">
                  <c:v>4.9498125424000001</c:v>
                </c:pt>
                <c:pt idx="1">
                  <c:v>5.0768351459999996</c:v>
                </c:pt>
                <c:pt idx="2">
                  <c:v>5.2412770975000003</c:v>
                </c:pt>
                <c:pt idx="3">
                  <c:v>5.4003969834000003</c:v>
                </c:pt>
                <c:pt idx="4">
                  <c:v>5.4777581747999999</c:v>
                </c:pt>
                <c:pt idx="5">
                  <c:v>5.6182582237999998</c:v>
                </c:pt>
                <c:pt idx="6">
                  <c:v>5.7069274868999997</c:v>
                </c:pt>
                <c:pt idx="7">
                  <c:v>5.9570459828000004</c:v>
                </c:pt>
                <c:pt idx="8">
                  <c:v>6.1243630239</c:v>
                </c:pt>
                <c:pt idx="9">
                  <c:v>6.2712157667000001</c:v>
                </c:pt>
                <c:pt idx="10">
                  <c:v>6.3794696939</c:v>
                </c:pt>
                <c:pt idx="11">
                  <c:v>6.5032130041</c:v>
                </c:pt>
                <c:pt idx="12">
                  <c:v>6.7219789585000003</c:v>
                </c:pt>
                <c:pt idx="13">
                  <c:v>6.8647310831999997</c:v>
                </c:pt>
                <c:pt idx="14">
                  <c:v>7.0404773470000004</c:v>
                </c:pt>
                <c:pt idx="15">
                  <c:v>7.1860557397000004</c:v>
                </c:pt>
                <c:pt idx="16">
                  <c:v>7.3681587985999997</c:v>
                </c:pt>
                <c:pt idx="17">
                  <c:v>7.5885213421</c:v>
                </c:pt>
                <c:pt idx="18">
                  <c:v>7.6940968748999996</c:v>
                </c:pt>
                <c:pt idx="19">
                  <c:v>7.7964785615999999</c:v>
                </c:pt>
                <c:pt idx="20">
                  <c:v>8.0515579000000006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70-4705-BD80-D63114F40AA2}"/>
            </c:ext>
          </c:extLst>
        </c:ser>
        <c:ser>
          <c:idx val="1"/>
          <c:order val="1"/>
          <c:tx>
            <c:strRef>
              <c:f>graph55!$D$3</c:f>
              <c:strCache>
                <c:ptCount val="1"/>
                <c:pt idx="0">
                  <c:v>NE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graph55!$B$4:$B$24</c:f>
              <c:numCache>
                <c:formatCode>General</c:formatCode>
                <c:ptCount val="21"/>
                <c:pt idx="0">
                  <c:v>1992</c:v>
                </c:pt>
                <c:pt idx="1">
                  <c:v>1993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graph55!$D$4:$D$24</c:f>
              <c:numCache>
                <c:formatCode>General</c:formatCode>
                <c:ptCount val="21"/>
                <c:pt idx="0">
                  <c:v>3.4955564814</c:v>
                </c:pt>
                <c:pt idx="1">
                  <c:v>3.6791283813</c:v>
                </c:pt>
                <c:pt idx="2">
                  <c:v>3.763110803</c:v>
                </c:pt>
                <c:pt idx="3">
                  <c:v>3.9497796190000001</c:v>
                </c:pt>
                <c:pt idx="4">
                  <c:v>4.0007127084</c:v>
                </c:pt>
                <c:pt idx="5">
                  <c:v>4.1278953401000003</c:v>
                </c:pt>
                <c:pt idx="6">
                  <c:v>4.2146399970999999</c:v>
                </c:pt>
                <c:pt idx="7">
                  <c:v>4.4565033817000002</c:v>
                </c:pt>
                <c:pt idx="8">
                  <c:v>4.6197447540000001</c:v>
                </c:pt>
                <c:pt idx="9">
                  <c:v>4.7486586451999999</c:v>
                </c:pt>
                <c:pt idx="10">
                  <c:v>4.9274725166</c:v>
                </c:pt>
                <c:pt idx="11">
                  <c:v>5.0447102475000003</c:v>
                </c:pt>
                <c:pt idx="12">
                  <c:v>5.2575029822000001</c:v>
                </c:pt>
                <c:pt idx="13">
                  <c:v>5.4369376153999998</c:v>
                </c:pt>
                <c:pt idx="14">
                  <c:v>5.6638057308</c:v>
                </c:pt>
                <c:pt idx="15">
                  <c:v>5.8080267092</c:v>
                </c:pt>
                <c:pt idx="16">
                  <c:v>5.9947628230000003</c:v>
                </c:pt>
                <c:pt idx="17">
                  <c:v>6.2112538703000002</c:v>
                </c:pt>
                <c:pt idx="18">
                  <c:v>6.3812641790000004</c:v>
                </c:pt>
                <c:pt idx="19">
                  <c:v>6.4405944528000001</c:v>
                </c:pt>
                <c:pt idx="20">
                  <c:v>6.7860693428571404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70-4705-BD80-D63114F40AA2}"/>
            </c:ext>
          </c:extLst>
        </c:ser>
        <c:ser>
          <c:idx val="2"/>
          <c:order val="2"/>
          <c:tx>
            <c:strRef>
              <c:f>graph55!$E$3</c:f>
              <c:strCache>
                <c:ptCount val="1"/>
                <c:pt idx="0">
                  <c:v>AM</c:v>
                </c:pt>
              </c:strCache>
            </c:strRef>
          </c:tx>
          <c:spPr>
            <a:ln w="412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20"/>
              <c:layout>
                <c:manualLayout>
                  <c:x val="-3.4982638410670404E-2"/>
                  <c:y val="-4.6897551560072907E-2"/>
                </c:manualLayout>
              </c:layout>
              <c:tx>
                <c:rich>
                  <a:bodyPr/>
                  <a:lstStyle/>
                  <a:p>
                    <a:fld id="{01A3ACC2-A6FB-49FD-B0B0-8EE10807F789}" type="VALUE">
                      <a:rPr lang="en-US" b="1">
                        <a:solidFill>
                          <a:srgbClr val="FF0000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D70-4705-BD80-D63114F40AA2}"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graph55!$B$4:$B$24</c:f>
              <c:numCache>
                <c:formatCode>General</c:formatCode>
                <c:ptCount val="21"/>
                <c:pt idx="0">
                  <c:v>1992</c:v>
                </c:pt>
                <c:pt idx="1">
                  <c:v>1993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graph55!$E$4:$E$24</c:f>
              <c:numCache>
                <c:formatCode>General</c:formatCode>
                <c:ptCount val="21"/>
                <c:pt idx="0">
                  <c:v>6.2319233438000001</c:v>
                </c:pt>
                <c:pt idx="1">
                  <c:v>5.6761013190999998</c:v>
                </c:pt>
                <c:pt idx="2">
                  <c:v>6.0373270142999997</c:v>
                </c:pt>
                <c:pt idx="3">
                  <c:v>5.9338397955</c:v>
                </c:pt>
                <c:pt idx="4">
                  <c:v>6.1194706368</c:v>
                </c:pt>
                <c:pt idx="5">
                  <c:v>6.0569019111999998</c:v>
                </c:pt>
                <c:pt idx="6">
                  <c:v>6.2028720570999996</c:v>
                </c:pt>
                <c:pt idx="7">
                  <c:v>6.6552662588000002</c:v>
                </c:pt>
                <c:pt idx="8">
                  <c:v>6.8445074125999996</c:v>
                </c:pt>
                <c:pt idx="9">
                  <c:v>7.0715023679</c:v>
                </c:pt>
                <c:pt idx="10">
                  <c:v>6.6748555959999996</c:v>
                </c:pt>
                <c:pt idx="11">
                  <c:v>6.8940114742</c:v>
                </c:pt>
                <c:pt idx="12">
                  <c:v>7.2057336090000002</c:v>
                </c:pt>
                <c:pt idx="13">
                  <c:v>6.9619396822999997</c:v>
                </c:pt>
                <c:pt idx="14">
                  <c:v>7.1421838842999996</c:v>
                </c:pt>
                <c:pt idx="15">
                  <c:v>7.2191815827000001</c:v>
                </c:pt>
                <c:pt idx="16">
                  <c:v>7.2541735013000004</c:v>
                </c:pt>
                <c:pt idx="17">
                  <c:v>7.6701330254000002</c:v>
                </c:pt>
                <c:pt idx="18">
                  <c:v>7.8836857863000001</c:v>
                </c:pt>
                <c:pt idx="19">
                  <c:v>8.1650112688000007</c:v>
                </c:pt>
                <c:pt idx="20">
                  <c:v>8.1778966999999998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D70-4705-BD80-D63114F40AA2}"/>
            </c:ext>
          </c:extLst>
        </c:ser>
        <c:ser>
          <c:idx val="3"/>
          <c:order val="3"/>
          <c:tx>
            <c:strRef>
              <c:f>graph55!$F$3</c:f>
              <c:strCache>
                <c:ptCount val="1"/>
                <c:pt idx="0">
                  <c:v>PA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graph55!$B$4:$B$24</c:f>
              <c:numCache>
                <c:formatCode>General</c:formatCode>
                <c:ptCount val="21"/>
                <c:pt idx="0">
                  <c:v>1992</c:v>
                </c:pt>
                <c:pt idx="1">
                  <c:v>1993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graph55!$F$4:$F$24</c:f>
              <c:numCache>
                <c:formatCode>General</c:formatCode>
                <c:ptCount val="21"/>
                <c:pt idx="0">
                  <c:v>5.0087426747999997</c:v>
                </c:pt>
                <c:pt idx="1">
                  <c:v>4.9841508357000004</c:v>
                </c:pt>
                <c:pt idx="2">
                  <c:v>5.1183082385000001</c:v>
                </c:pt>
                <c:pt idx="3">
                  <c:v>5.3020279372000001</c:v>
                </c:pt>
                <c:pt idx="4">
                  <c:v>5.3288894826000002</c:v>
                </c:pt>
                <c:pt idx="5">
                  <c:v>5.3006725513999999</c:v>
                </c:pt>
                <c:pt idx="6">
                  <c:v>5.4814417615000002</c:v>
                </c:pt>
                <c:pt idx="7">
                  <c:v>5.9559091079000002</c:v>
                </c:pt>
                <c:pt idx="8">
                  <c:v>6.0619292656999999</c:v>
                </c:pt>
                <c:pt idx="9">
                  <c:v>6.0882481462999998</c:v>
                </c:pt>
                <c:pt idx="10">
                  <c:v>5.4162696624000004</c:v>
                </c:pt>
                <c:pt idx="11">
                  <c:v>5.6255333337</c:v>
                </c:pt>
                <c:pt idx="12">
                  <c:v>5.7450562603000002</c:v>
                </c:pt>
                <c:pt idx="13">
                  <c:v>5.9178110734000002</c:v>
                </c:pt>
                <c:pt idx="14">
                  <c:v>6.0924128149000003</c:v>
                </c:pt>
                <c:pt idx="15">
                  <c:v>6.1880191810999996</c:v>
                </c:pt>
                <c:pt idx="16">
                  <c:v>6.3286875824999997</c:v>
                </c:pt>
                <c:pt idx="17">
                  <c:v>6.6327359538000001</c:v>
                </c:pt>
                <c:pt idx="18">
                  <c:v>6.7261382514000001</c:v>
                </c:pt>
                <c:pt idx="19">
                  <c:v>6.7597075768000003</c:v>
                </c:pt>
                <c:pt idx="20">
                  <c:v>6.7738873999999996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D70-4705-BD80-D63114F40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6378424"/>
        <c:axId val="546379736"/>
      </c:lineChart>
      <c:catAx>
        <c:axId val="546378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6379736"/>
        <c:crosses val="autoZero"/>
        <c:auto val="1"/>
        <c:lblAlgn val="ctr"/>
        <c:lblOffset val="100"/>
        <c:noMultiLvlLbl val="0"/>
      </c:catAx>
      <c:valAx>
        <c:axId val="546379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6378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8783230842135271"/>
          <c:y val="0.90849453076190234"/>
          <c:w val="0.58640656899671129"/>
          <c:h val="7.79209454444250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827033488922525E-2"/>
          <c:y val="5.0925925925925923E-2"/>
          <c:w val="0.89212971639082195"/>
          <c:h val="0.68793583081121046"/>
        </c:manualLayout>
      </c:layout>
      <c:lineChart>
        <c:grouping val="standard"/>
        <c:varyColors val="0"/>
        <c:ser>
          <c:idx val="0"/>
          <c:order val="0"/>
          <c:tx>
            <c:v>Tratamento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('B1.B2'!$H$5,'B1.B2'!$H$8,'B1.B2'!$H$11,'B1.B2'!$H$14,'B1.B2'!$H$17,'B1.B2'!$H$20,'B1.B2'!$H$23,'B1.B2'!$H$26,'B1.B2'!$H$29,'B1.B2'!$H$32,'B1.B2'!$H$35,'B1.B2'!$H$38,'B1.B2'!$H$41,'B1.B2'!$H$44,'B1.B2'!$H$47,'B1.B2'!$H$50,'B1.B2'!$H$53,'B1.B2'!$H$56,'B1.B2'!$H$59,'B1.B2'!$H$62,'B1.B2'!$H$65,'B1.B2'!$H$68,'B1.B2'!$H$71,'B1.B2'!$H$74,'B1.B2'!$H$77,'B1.B2'!$H$80,'B1.B2'!$H$83,'B1.B2'!$H$86,'B1.B2'!$H$89,'B1.B2'!$H$92)</c:f>
              <c:numCache>
                <c:formatCode>General</c:formatCode>
                <c:ptCount val="30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1992</c:v>
                </c:pt>
                <c:pt idx="11">
                  <c:v>1993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</c:numCache>
            </c:numRef>
          </c:cat>
          <c:val>
            <c:numRef>
              <c:f>('B1.B2'!$I$5,'B1.B2'!$I$8,'B1.B2'!$I$11,'B1.B2'!$I$14,'B1.B2'!$I$17,'B1.B2'!$I$20,'B1.B2'!$I$23,'B1.B2'!$I$26,'B1.B2'!$I$29,'B1.B2'!$I$32,'B1.B2'!$I$35,'B1.B2'!$I$38,'B1.B2'!$I$41,'B1.B2'!$I$44,'B1.B2'!$I$47,'B1.B2'!$I$50,'B1.B2'!$I$53,'B1.B2'!$I$56,'B1.B2'!$I$59,'B1.B2'!$I$62,'B1.B2'!$I$65,'B1.B2'!$I$68,'B1.B2'!$I$71,'B1.B2'!$I$74,'B1.B2'!$I$77,'B1.B2'!$I$80,'B1.B2'!$I$83,'B1.B2'!$I$86,'B1.B2'!$I$89,'B1.B2'!$I$92)</c:f>
              <c:numCache>
                <c:formatCode>General</c:formatCode>
                <c:ptCount val="30"/>
                <c:pt idx="0">
                  <c:v>5.5223553000000001</c:v>
                </c:pt>
                <c:pt idx="1">
                  <c:v>5.4270632000000001</c:v>
                </c:pt>
                <c:pt idx="2">
                  <c:v>5.8469072000000004</c:v>
                </c:pt>
                <c:pt idx="3">
                  <c:v>6.0370102000000001</c:v>
                </c:pt>
                <c:pt idx="4">
                  <c:v>5.8592570999999998</c:v>
                </c:pt>
                <c:pt idx="5">
                  <c:v>6.3627354</c:v>
                </c:pt>
                <c:pt idx="6">
                  <c:v>6.4761139999999999</c:v>
                </c:pt>
                <c:pt idx="7">
                  <c:v>6.4864462999999999</c:v>
                </c:pt>
                <c:pt idx="8">
                  <c:v>6.3668063999999998</c:v>
                </c:pt>
                <c:pt idx="9">
                  <c:v>6.8145788999999999</c:v>
                </c:pt>
                <c:pt idx="10">
                  <c:v>7.1877838000000001</c:v>
                </c:pt>
                <c:pt idx="11">
                  <c:v>6.5234487999999997</c:v>
                </c:pt>
                <c:pt idx="12">
                  <c:v>7.269164</c:v>
                </c:pt>
                <c:pt idx="13">
                  <c:v>7.3144596000000002</c:v>
                </c:pt>
                <c:pt idx="14">
                  <c:v>7.5017557000000004</c:v>
                </c:pt>
                <c:pt idx="15">
                  <c:v>7.6389373000000003</c:v>
                </c:pt>
                <c:pt idx="16">
                  <c:v>7.7895038000000003</c:v>
                </c:pt>
                <c:pt idx="17">
                  <c:v>8.0610192000000005</c:v>
                </c:pt>
                <c:pt idx="18">
                  <c:v>8.3448489000000006</c:v>
                </c:pt>
                <c:pt idx="19">
                  <c:v>8.8968203999999993</c:v>
                </c:pt>
                <c:pt idx="20">
                  <c:v>8.9910148999999997</c:v>
                </c:pt>
                <c:pt idx="21">
                  <c:v>9.1360925000000002</c:v>
                </c:pt>
                <c:pt idx="22">
                  <c:v>8.8070059000000001</c:v>
                </c:pt>
                <c:pt idx="23">
                  <c:v>9.4057209999999998</c:v>
                </c:pt>
                <c:pt idx="24">
                  <c:v>9.1793034999999996</c:v>
                </c:pt>
                <c:pt idx="25">
                  <c:v>9.4754260000000006</c:v>
                </c:pt>
                <c:pt idx="26">
                  <c:v>9.5659690000000008</c:v>
                </c:pt>
                <c:pt idx="27">
                  <c:v>10.011188000000001</c:v>
                </c:pt>
                <c:pt idx="28">
                  <c:v>9.9403968999999996</c:v>
                </c:pt>
                <c:pt idx="29">
                  <c:v>9.9643396000000006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82-4D0D-91AD-0092019DFD60}"/>
            </c:ext>
          </c:extLst>
        </c:ser>
        <c:ser>
          <c:idx val="1"/>
          <c:order val="1"/>
          <c:tx>
            <c:v>Contrafactual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('B1.B2'!$H$5,'B1.B2'!$H$8,'B1.B2'!$H$11,'B1.B2'!$H$14,'B1.B2'!$H$17,'B1.B2'!$H$20,'B1.B2'!$H$23,'B1.B2'!$H$26,'B1.B2'!$H$29,'B1.B2'!$H$32,'B1.B2'!$H$35,'B1.B2'!$H$38,'B1.B2'!$H$41,'B1.B2'!$H$44,'B1.B2'!$H$47,'B1.B2'!$H$50,'B1.B2'!$H$53,'B1.B2'!$H$56,'B1.B2'!$H$59,'B1.B2'!$H$62,'B1.B2'!$H$65,'B1.B2'!$H$68,'B1.B2'!$H$71,'B1.B2'!$H$74,'B1.B2'!$H$77,'B1.B2'!$H$80,'B1.B2'!$H$83,'B1.B2'!$H$86,'B1.B2'!$H$89,'B1.B2'!$H$92)</c:f>
              <c:numCache>
                <c:formatCode>General</c:formatCode>
                <c:ptCount val="30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1992</c:v>
                </c:pt>
                <c:pt idx="11">
                  <c:v>1993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</c:numCache>
            </c:numRef>
          </c:cat>
          <c:val>
            <c:numRef>
              <c:f>('B1.B2'!$J$5,'B1.B2'!$J$8,'B1.B2'!$J$11,'B1.B2'!$J$14,'B1.B2'!$J$17,'B1.B2'!$J$20,'B1.B2'!$J$23,'B1.B2'!$J$26,'B1.B2'!$J$29,'B1.B2'!$J$32,'B1.B2'!$J$35,'B1.B2'!$J$38,'B1.B2'!$J$41,'B1.B2'!$J$44,'B1.B2'!$J$47,'B1.B2'!$J$50,'B1.B2'!$J$53,'B1.B2'!$J$56,'B1.B2'!$J$59,'B1.B2'!$J$62,'B1.B2'!$J$65,'B1.B2'!$J$68,'B1.B2'!$J$71,'B1.B2'!$J$74,'B1.B2'!$J$77,'B1.B2'!$J$80,'B1.B2'!$J$83,'B1.B2'!$J$86,'B1.B2'!$J$89,'B1.B2'!$J$92)</c:f>
              <c:numCache>
                <c:formatCode>General</c:formatCode>
                <c:ptCount val="30"/>
                <c:pt idx="0">
                  <c:v>5.5011739000000004</c:v>
                </c:pt>
                <c:pt idx="1">
                  <c:v>5.0167808000000003</c:v>
                </c:pt>
                <c:pt idx="2">
                  <c:v>5.1223505999999999</c:v>
                </c:pt>
                <c:pt idx="3">
                  <c:v>5.4018075999999997</c:v>
                </c:pt>
                <c:pt idx="4">
                  <c:v>5.4298780999999998</c:v>
                </c:pt>
                <c:pt idx="5">
                  <c:v>5.7406816999999997</c:v>
                </c:pt>
                <c:pt idx="6">
                  <c:v>5.5564969</c:v>
                </c:pt>
                <c:pt idx="7">
                  <c:v>5.7987235000000004</c:v>
                </c:pt>
                <c:pt idx="8">
                  <c:v>5.8681852000000001</c:v>
                </c:pt>
                <c:pt idx="9">
                  <c:v>5.4167870000000002</c:v>
                </c:pt>
                <c:pt idx="10">
                  <c:v>5.3211997000000002</c:v>
                </c:pt>
                <c:pt idx="11">
                  <c:v>4.8171727999999998</c:v>
                </c:pt>
                <c:pt idx="12">
                  <c:v>5.5696884000000004</c:v>
                </c:pt>
                <c:pt idx="13">
                  <c:v>5.1560319999999997</c:v>
                </c:pt>
                <c:pt idx="14">
                  <c:v>5.3228809000000004</c:v>
                </c:pt>
                <c:pt idx="15">
                  <c:v>5.2796972000000002</c:v>
                </c:pt>
                <c:pt idx="16">
                  <c:v>5.4458802999999998</c:v>
                </c:pt>
                <c:pt idx="17">
                  <c:v>6.1366312000000001</c:v>
                </c:pt>
                <c:pt idx="18">
                  <c:v>6.1643831999999996</c:v>
                </c:pt>
                <c:pt idx="19">
                  <c:v>6.0119585999999998</c:v>
                </c:pt>
                <c:pt idx="20">
                  <c:v>4.9321961999999999</c:v>
                </c:pt>
                <c:pt idx="21">
                  <c:v>5.3591819000000003</c:v>
                </c:pt>
                <c:pt idx="22">
                  <c:v>6.1953521</c:v>
                </c:pt>
                <c:pt idx="23">
                  <c:v>5.7947008999999996</c:v>
                </c:pt>
                <c:pt idx="24">
                  <c:v>6.8734586999999996</c:v>
                </c:pt>
                <c:pt idx="25">
                  <c:v>6.6429147999999998</c:v>
                </c:pt>
                <c:pt idx="26">
                  <c:v>6.8292295999999997</c:v>
                </c:pt>
                <c:pt idx="27">
                  <c:v>6.5467035999999998</c:v>
                </c:pt>
                <c:pt idx="28">
                  <c:v>6.8915170999999997</c:v>
                </c:pt>
                <c:pt idx="29">
                  <c:v>6.9783479000000002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82-4D0D-91AD-0092019DFD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9967871"/>
        <c:axId val="2049969119"/>
      </c:lineChart>
      <c:lineChart>
        <c:grouping val="standard"/>
        <c:varyColors val="0"/>
        <c:ser>
          <c:idx val="2"/>
          <c:order val="2"/>
          <c:tx>
            <c:strRef>
              <c:f>'B1.B2'!$AG$4</c:f>
              <c:strCache>
                <c:ptCount val="1"/>
                <c:pt idx="0">
                  <c:v>ICC-</c:v>
                </c:pt>
              </c:strCache>
            </c:strRef>
          </c:tx>
          <c:spPr>
            <a:ln w="952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('B1.B2'!$AG$5,'B1.B2'!$AG$8,'B1.B2'!$AG$11,'B1.B2'!$AG$14,'B1.B2'!$AG$17,'B1.B2'!$AG$20,'B1.B2'!$AG$23,'B1.B2'!$AG$26,'B1.B2'!$AG$29,'B1.B2'!$AG$32,'B1.B2'!$AG$35,'B1.B2'!$AG$38,'B1.B2'!$AG$41,'B1.B2'!$AG$44,'B1.B2'!$AG$47,'B1.B2'!$AG$50,'B1.B2'!$AG$53,'B1.B2'!$AG$56,'B1.B2'!$AG$59,'B1.B2'!$AG$62,'B1.B2'!$AG$65,'B1.B2'!$AG$68,'B1.B2'!$AG$71,'B1.B2'!$AG$74,'B1.B2'!$AG$77,'B1.B2'!$AG$80,'B1.B2'!$AG$83,'B1.B2'!$AG$86,'B1.B2'!$AG$89,'B1.B2'!$AG$92)</c:f>
              <c:numCache>
                <c:formatCode>General</c:formatCode>
                <c:ptCount val="30"/>
                <c:pt idx="0">
                  <c:v>5.2291343108454891</c:v>
                </c:pt>
                <c:pt idx="1">
                  <c:v>5.1598087328546898</c:v>
                </c:pt>
                <c:pt idx="2">
                  <c:v>5.5573845620145299</c:v>
                </c:pt>
                <c:pt idx="3">
                  <c:v>5.7584240308591639</c:v>
                </c:pt>
                <c:pt idx="4">
                  <c:v>5.5864586652564956</c:v>
                </c:pt>
                <c:pt idx="5">
                  <c:v>6.0991789447422766</c:v>
                </c:pt>
                <c:pt idx="6">
                  <c:v>6.1911469073476493</c:v>
                </c:pt>
                <c:pt idx="7">
                  <c:v>6.1852404194971875</c:v>
                </c:pt>
                <c:pt idx="8">
                  <c:v>6.0891989483280531</c:v>
                </c:pt>
                <c:pt idx="9">
                  <c:v>6.5510757277718543</c:v>
                </c:pt>
                <c:pt idx="10">
                  <c:v>6.7064681424823389</c:v>
                </c:pt>
                <c:pt idx="11">
                  <c:v>6.0129350051454074</c:v>
                </c:pt>
                <c:pt idx="12">
                  <c:v>6.852854265911783</c:v>
                </c:pt>
                <c:pt idx="13">
                  <c:v>6.8547245881044105</c:v>
                </c:pt>
                <c:pt idx="14">
                  <c:v>7.0730884273374741</c:v>
                </c:pt>
                <c:pt idx="15">
                  <c:v>7.0841315161045761</c:v>
                </c:pt>
                <c:pt idx="16">
                  <c:v>7.222870398845151</c:v>
                </c:pt>
                <c:pt idx="17">
                  <c:v>7.7126078187862879</c:v>
                </c:pt>
                <c:pt idx="18">
                  <c:v>8.0234437911503562</c:v>
                </c:pt>
                <c:pt idx="19">
                  <c:v>8.6047554276980662</c:v>
                </c:pt>
                <c:pt idx="20">
                  <c:v>8.6911660705799463</c:v>
                </c:pt>
                <c:pt idx="21">
                  <c:v>8.8703736213563111</c:v>
                </c:pt>
                <c:pt idx="22">
                  <c:v>8.4912816537847338</c:v>
                </c:pt>
                <c:pt idx="23">
                  <c:v>9.1151546945995818</c:v>
                </c:pt>
                <c:pt idx="24">
                  <c:v>8.8809908522033858</c:v>
                </c:pt>
                <c:pt idx="25">
                  <c:v>9.1256260531053073</c:v>
                </c:pt>
                <c:pt idx="26">
                  <c:v>9.2691257386157115</c:v>
                </c:pt>
                <c:pt idx="27">
                  <c:v>9.7555947642091816</c:v>
                </c:pt>
                <c:pt idx="28">
                  <c:v>9.6632687048361436</c:v>
                </c:pt>
                <c:pt idx="29">
                  <c:v>9.6931631014721518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882-4D0D-91AD-0092019DFD60}"/>
            </c:ext>
          </c:extLst>
        </c:ser>
        <c:ser>
          <c:idx val="3"/>
          <c:order val="3"/>
          <c:tx>
            <c:strRef>
              <c:f>'B1.B2'!$AH$4</c:f>
              <c:strCache>
                <c:ptCount val="1"/>
                <c:pt idx="0">
                  <c:v>ICC+</c:v>
                </c:pt>
              </c:strCache>
            </c:strRef>
          </c:tx>
          <c:spPr>
            <a:ln w="952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('B1.B2'!$AH$5,'B1.B2'!$AH$8,'B1.B2'!$AH$11,'B1.B2'!$AH$14,'B1.B2'!$AH$17,'B1.B2'!$AH$20,'B1.B2'!$AH$23,'B1.B2'!$AH$26,'B1.B2'!$AH$29,'B1.B2'!$AH$32,'B1.B2'!$AH$35,'B1.B2'!$AH$38,'B1.B2'!$AH$41,'B1.B2'!$AH$44,'B1.B2'!$AH$47,'B1.B2'!$AH$50,'B1.B2'!$AH$53,'B1.B2'!$AH$56,'B1.B2'!$AH$59,'B1.B2'!$AH$62,'B1.B2'!$AH$65,'B1.B2'!$AH$68,'B1.B2'!$AH$71,'B1.B2'!$AH$74,'B1.B2'!$AH$77,'B1.B2'!$AH$80,'B1.B2'!$AH$83,'B1.B2'!$AH$86,'B1.B2'!$AH$89,'B1.B2'!$AH$92)</c:f>
              <c:numCache>
                <c:formatCode>General</c:formatCode>
                <c:ptCount val="30"/>
                <c:pt idx="0">
                  <c:v>5.8155762891545111</c:v>
                </c:pt>
                <c:pt idx="1">
                  <c:v>5.6943176671453104</c:v>
                </c:pt>
                <c:pt idx="2">
                  <c:v>6.1364298379854709</c:v>
                </c:pt>
                <c:pt idx="3">
                  <c:v>6.3155963691408363</c:v>
                </c:pt>
                <c:pt idx="4">
                  <c:v>6.132055534743504</c:v>
                </c:pt>
                <c:pt idx="5">
                  <c:v>6.6262918552577235</c:v>
                </c:pt>
                <c:pt idx="6">
                  <c:v>6.7610810926523506</c:v>
                </c:pt>
                <c:pt idx="7">
                  <c:v>6.7876521805028123</c:v>
                </c:pt>
                <c:pt idx="8">
                  <c:v>6.6444138516719464</c:v>
                </c:pt>
                <c:pt idx="9">
                  <c:v>7.0780820722281454</c:v>
                </c:pt>
                <c:pt idx="10">
                  <c:v>7.6690994575176612</c:v>
                </c:pt>
                <c:pt idx="11">
                  <c:v>7.0339625948545921</c:v>
                </c:pt>
                <c:pt idx="12">
                  <c:v>7.6854737340882169</c:v>
                </c:pt>
                <c:pt idx="13">
                  <c:v>7.7741946118955898</c:v>
                </c:pt>
                <c:pt idx="14">
                  <c:v>7.9304229726625266</c:v>
                </c:pt>
                <c:pt idx="15">
                  <c:v>8.1937430838954235</c:v>
                </c:pt>
                <c:pt idx="16">
                  <c:v>8.3561372011548496</c:v>
                </c:pt>
                <c:pt idx="17">
                  <c:v>8.4094305812137122</c:v>
                </c:pt>
                <c:pt idx="18">
                  <c:v>8.6662540088496449</c:v>
                </c:pt>
                <c:pt idx="19">
                  <c:v>9.1888853723019324</c:v>
                </c:pt>
                <c:pt idx="20">
                  <c:v>9.2908637294200531</c:v>
                </c:pt>
                <c:pt idx="21">
                  <c:v>9.4018113786436892</c:v>
                </c:pt>
                <c:pt idx="22">
                  <c:v>9.1227301462152663</c:v>
                </c:pt>
                <c:pt idx="23">
                  <c:v>9.6962873054004177</c:v>
                </c:pt>
                <c:pt idx="24">
                  <c:v>9.4776161477966134</c:v>
                </c:pt>
                <c:pt idx="25">
                  <c:v>9.8252259468946939</c:v>
                </c:pt>
                <c:pt idx="26">
                  <c:v>9.8628122613842901</c:v>
                </c:pt>
                <c:pt idx="27">
                  <c:v>10.26678123579082</c:v>
                </c:pt>
                <c:pt idx="28">
                  <c:v>10.217525095163856</c:v>
                </c:pt>
                <c:pt idx="29">
                  <c:v>10.235516098527849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882-4D0D-91AD-0092019DFD60}"/>
            </c:ext>
          </c:extLst>
        </c:ser>
        <c:ser>
          <c:idx val="4"/>
          <c:order val="4"/>
          <c:tx>
            <c:strRef>
              <c:f>'B1.B2'!$AI$4</c:f>
              <c:strCache>
                <c:ptCount val="1"/>
                <c:pt idx="0">
                  <c:v>ICT-</c:v>
                </c:pt>
              </c:strCache>
            </c:strRef>
          </c:tx>
          <c:spPr>
            <a:ln w="952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('B1.B2'!$AI$5,'B1.B2'!$AI$8,'B1.B2'!$AI$11,'B1.B2'!$AI$14,'B1.B2'!$AI$17,'B1.B2'!$AI$20,'B1.B2'!$AI$23,'B1.B2'!$AI$26,'B1.B2'!$AI$29,'B1.B2'!$AI$32,'B1.B2'!$AI$35,'B1.B2'!$AI$38,'B1.B2'!$AI$41,'B1.B2'!$AI$44,'B1.B2'!$AI$47,'B1.B2'!$AI$50,'B1.B2'!$AI$53,'B1.B2'!$AI$56,'B1.B2'!$AI$59,'B1.B2'!$AI$62,'B1.B2'!$AI$65,'B1.B2'!$AI$68,'B1.B2'!$AI$71,'B1.B2'!$AI$74,'B1.B2'!$AI$77,'B1.B2'!$AI$80,'B1.B2'!$AI$83,'B1.B2'!$AI$86,'B1.B2'!$AI$89,'B1.B2'!$AI$92)</c:f>
              <c:numCache>
                <c:formatCode>General</c:formatCode>
                <c:ptCount val="30"/>
                <c:pt idx="0">
                  <c:v>5.2376589583889182</c:v>
                </c:pt>
                <c:pt idx="1">
                  <c:v>4.7743509550713421</c:v>
                </c:pt>
                <c:pt idx="2">
                  <c:v>4.8730103705896441</c:v>
                </c:pt>
                <c:pt idx="3">
                  <c:v>5.1607013668794659</c:v>
                </c:pt>
                <c:pt idx="4">
                  <c:v>5.1895309292429159</c:v>
                </c:pt>
                <c:pt idx="5">
                  <c:v>5.4092005894199424</c:v>
                </c:pt>
                <c:pt idx="6">
                  <c:v>5.2524875791149084</c:v>
                </c:pt>
                <c:pt idx="7">
                  <c:v>5.4577434618985015</c:v>
                </c:pt>
                <c:pt idx="8">
                  <c:v>5.5543459984965127</c:v>
                </c:pt>
                <c:pt idx="9">
                  <c:v>5.0727738489182519</c:v>
                </c:pt>
                <c:pt idx="10">
                  <c:v>4.9445311675897035</c:v>
                </c:pt>
                <c:pt idx="11">
                  <c:v>4.4744124756084664</c:v>
                </c:pt>
                <c:pt idx="12">
                  <c:v>5.1990191915143384</c:v>
                </c:pt>
                <c:pt idx="13">
                  <c:v>4.7873279909519368</c:v>
                </c:pt>
                <c:pt idx="14">
                  <c:v>4.9822631327269598</c:v>
                </c:pt>
                <c:pt idx="15">
                  <c:v>4.9312019657368893</c:v>
                </c:pt>
                <c:pt idx="16">
                  <c:v>5.0763405230629601</c:v>
                </c:pt>
                <c:pt idx="17">
                  <c:v>5.8916337623407653</c:v>
                </c:pt>
                <c:pt idx="18">
                  <c:v>5.927411320015727</c:v>
                </c:pt>
                <c:pt idx="19">
                  <c:v>5.784107641327501</c:v>
                </c:pt>
                <c:pt idx="20">
                  <c:v>4.7392442651409503</c:v>
                </c:pt>
                <c:pt idx="21">
                  <c:v>5.1643809135376637</c:v>
                </c:pt>
                <c:pt idx="22">
                  <c:v>5.9728673509268413</c:v>
                </c:pt>
                <c:pt idx="23">
                  <c:v>5.5772350127803536</c:v>
                </c:pt>
                <c:pt idx="24">
                  <c:v>6.6276951618817188</c:v>
                </c:pt>
                <c:pt idx="25">
                  <c:v>6.3680627962670391</c:v>
                </c:pt>
                <c:pt idx="26">
                  <c:v>6.5678415648825954</c:v>
                </c:pt>
                <c:pt idx="27">
                  <c:v>6.2929365034773008</c:v>
                </c:pt>
                <c:pt idx="28">
                  <c:v>6.6163872010061224</c:v>
                </c:pt>
                <c:pt idx="29">
                  <c:v>6.6809827933005428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882-4D0D-91AD-0092019DFD60}"/>
            </c:ext>
          </c:extLst>
        </c:ser>
        <c:ser>
          <c:idx val="5"/>
          <c:order val="5"/>
          <c:tx>
            <c:strRef>
              <c:f>'B1.B2'!$AJ$4</c:f>
              <c:strCache>
                <c:ptCount val="1"/>
                <c:pt idx="0">
                  <c:v>ICT+</c:v>
                </c:pt>
              </c:strCache>
            </c:strRef>
          </c:tx>
          <c:spPr>
            <a:ln w="952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('B1.B2'!$AJ$5,'B1.B2'!$AJ$8,'B1.B2'!$AJ$11,'B1.B2'!$AJ$14,'B1.B2'!$AJ$17,'B1.B2'!$AJ$20,'B1.B2'!$AJ$23,'B1.B2'!$AJ$26,'B1.B2'!$AJ$29,'B1.B2'!$AJ$32,'B1.B2'!$AJ$35,'B1.B2'!$AJ$38,'B1.B2'!$AJ$41,'B1.B2'!$AJ$44,'B1.B2'!$AJ$47,'B1.B2'!$AJ$50,'B1.B2'!$AJ$53,'B1.B2'!$AJ$56,'B1.B2'!$AJ$59,'B1.B2'!$AJ$62,'B1.B2'!$AJ$65,'B1.B2'!$AJ$68,'B1.B2'!$AJ$71,'B1.B2'!$AJ$74,'B1.B2'!$AJ$77,'B1.B2'!$AJ$80,'B1.B2'!$AJ$83,'B1.B2'!$AJ$86,'B1.B2'!$AJ$89,'B1.B2'!$AJ$92)</c:f>
              <c:numCache>
                <c:formatCode>General</c:formatCode>
                <c:ptCount val="30"/>
                <c:pt idx="0">
                  <c:v>5.7646888416110826</c:v>
                </c:pt>
                <c:pt idx="1">
                  <c:v>5.2592106449286584</c:v>
                </c:pt>
                <c:pt idx="2">
                  <c:v>5.3716908294103556</c:v>
                </c:pt>
                <c:pt idx="3">
                  <c:v>5.6429138331205335</c:v>
                </c:pt>
                <c:pt idx="4">
                  <c:v>5.6702252707570837</c:v>
                </c:pt>
                <c:pt idx="5">
                  <c:v>6.0721628105800569</c:v>
                </c:pt>
                <c:pt idx="6">
                  <c:v>5.8605062208850915</c:v>
                </c:pt>
                <c:pt idx="7">
                  <c:v>6.1397035381014993</c:v>
                </c:pt>
                <c:pt idx="8">
                  <c:v>6.1820244015034875</c:v>
                </c:pt>
                <c:pt idx="9">
                  <c:v>5.7608001510817486</c:v>
                </c:pt>
                <c:pt idx="10">
                  <c:v>5.6978682324102969</c:v>
                </c:pt>
                <c:pt idx="11">
                  <c:v>5.1599331243915332</c:v>
                </c:pt>
                <c:pt idx="12">
                  <c:v>5.9403576084856624</c:v>
                </c:pt>
                <c:pt idx="13">
                  <c:v>5.5247360090480626</c:v>
                </c:pt>
                <c:pt idx="14">
                  <c:v>5.663498667273041</c:v>
                </c:pt>
                <c:pt idx="15">
                  <c:v>5.6281924342631111</c:v>
                </c:pt>
                <c:pt idx="16">
                  <c:v>5.8154200769370394</c:v>
                </c:pt>
                <c:pt idx="17">
                  <c:v>6.3816286376592348</c:v>
                </c:pt>
                <c:pt idx="18">
                  <c:v>6.4013550799842722</c:v>
                </c:pt>
                <c:pt idx="19">
                  <c:v>6.2398095586724986</c:v>
                </c:pt>
                <c:pt idx="20">
                  <c:v>5.1251481348590495</c:v>
                </c:pt>
                <c:pt idx="21">
                  <c:v>5.5539828864623368</c:v>
                </c:pt>
                <c:pt idx="22">
                  <c:v>6.4178368490731588</c:v>
                </c:pt>
                <c:pt idx="23">
                  <c:v>6.0121667872196456</c:v>
                </c:pt>
                <c:pt idx="24">
                  <c:v>7.1192222381182804</c:v>
                </c:pt>
                <c:pt idx="25">
                  <c:v>6.9177668037329605</c:v>
                </c:pt>
                <c:pt idx="26">
                  <c:v>7.0906176351174039</c:v>
                </c:pt>
                <c:pt idx="27">
                  <c:v>6.8004706965226989</c:v>
                </c:pt>
                <c:pt idx="28">
                  <c:v>7.166646998993877</c:v>
                </c:pt>
                <c:pt idx="29">
                  <c:v>7.2757130066994575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882-4D0D-91AD-0092019DFD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1810680"/>
        <c:axId val="536855072"/>
      </c:lineChart>
      <c:catAx>
        <c:axId val="2049967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49969119"/>
        <c:crosses val="autoZero"/>
        <c:auto val="1"/>
        <c:lblAlgn val="ctr"/>
        <c:lblOffset val="100"/>
        <c:noMultiLvlLbl val="0"/>
      </c:catAx>
      <c:valAx>
        <c:axId val="2049969119"/>
        <c:scaling>
          <c:orientation val="minMax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49967871"/>
        <c:crosses val="autoZero"/>
        <c:crossBetween val="between"/>
      </c:valAx>
      <c:valAx>
        <c:axId val="536855072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641810680"/>
        <c:crosses val="max"/>
        <c:crossBetween val="between"/>
      </c:valAx>
      <c:catAx>
        <c:axId val="641810680"/>
        <c:scaling>
          <c:orientation val="minMax"/>
        </c:scaling>
        <c:delete val="1"/>
        <c:axPos val="b"/>
        <c:majorTickMark val="out"/>
        <c:minorTickMark val="none"/>
        <c:tickLblPos val="nextTo"/>
        <c:crossAx val="5368550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4371372188465692E-2"/>
          <c:y val="0.90075204141149023"/>
          <c:w val="0.8849654371359611"/>
          <c:h val="9.92480838071732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827033488922525E-2"/>
          <c:y val="5.0925925925925923E-2"/>
          <c:w val="0.89212971639082195"/>
          <c:h val="0.68793583081121046"/>
        </c:manualLayout>
      </c:layout>
      <c:lineChart>
        <c:grouping val="standard"/>
        <c:varyColors val="0"/>
        <c:ser>
          <c:idx val="0"/>
          <c:order val="0"/>
          <c:tx>
            <c:v>Tratamento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('B16.B17'!$H$5,'B16.B17'!$H$8,'B16.B17'!$H$11,'B16.B17'!$H$14,'B16.B17'!$H$17,'B16.B17'!$H$20,'B16.B17'!$H$23,'B16.B17'!$H$26,'B16.B17'!$H$29,'B16.B17'!$H$32,'B16.B17'!$H$35,'B16.B17'!$H$38,'B16.B17'!$H$41,'B16.B17'!$H$44,'B16.B17'!$H$47,'B16.B17'!$H$50,'B16.B17'!$H$53,'B16.B17'!$H$56,'B16.B17'!$H$59,'B16.B17'!$H$62,'B16.B17'!$H$65,'B16.B17'!$H$68,'B16.B17'!$H$71,'B16.B17'!$H$74,'B16.B17'!$H$77,'B16.B17'!$H$80,'B16.B17'!$H$83,'B16.B17'!$H$86,'B16.B17'!$H$89,'B16.B17'!$H$92)</c:f>
              <c:numCache>
                <c:formatCode>General</c:formatCode>
                <c:ptCount val="30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1992</c:v>
                </c:pt>
                <c:pt idx="11">
                  <c:v>1993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</c:numCache>
            </c:numRef>
          </c:cat>
          <c:val>
            <c:numRef>
              <c:f>('B16.B17'!$I$5,'B16.B17'!$I$8,'B16.B17'!$I$11,'B16.B17'!$I$14,'B16.B17'!$I$17,'B16.B17'!$I$20,'B16.B17'!$I$23,'B16.B17'!$I$26,'B16.B17'!$I$29,'B16.B17'!$I$32,'B16.B17'!$I$35,'B16.B17'!$I$38,'B16.B17'!$I$41,'B16.B17'!$I$44,'B16.B17'!$I$47,'B16.B17'!$I$50,'B16.B17'!$I$53,'B16.B17'!$I$56,'B16.B17'!$I$59,'B16.B17'!$I$62,'B16.B17'!$I$65,'B16.B17'!$I$68,'B16.B17'!$I$71,'B16.B17'!$I$74,'B16.B17'!$I$77,'B16.B17'!$I$80,'B16.B17'!$I$83,'B16.B17'!$I$86,'B16.B17'!$I$89,'B16.B17'!$I$92)</c:f>
              <c:numCache>
                <c:formatCode>General</c:formatCode>
                <c:ptCount val="30"/>
                <c:pt idx="0">
                  <c:v>1704.8534999999999</c:v>
                </c:pt>
                <c:pt idx="1">
                  <c:v>1608.5089</c:v>
                </c:pt>
                <c:pt idx="2">
                  <c:v>1390.9399000000001</c:v>
                </c:pt>
                <c:pt idx="3">
                  <c:v>1349.2619</c:v>
                </c:pt>
                <c:pt idx="4">
                  <c:v>1384.2601</c:v>
                </c:pt>
                <c:pt idx="5">
                  <c:v>1985.4369999999999</c:v>
                </c:pt>
                <c:pt idx="6">
                  <c:v>1693.2077999999999</c:v>
                </c:pt>
                <c:pt idx="7">
                  <c:v>1610.5210999999999</c:v>
                </c:pt>
                <c:pt idx="8">
                  <c:v>2015.1681000000001</c:v>
                </c:pt>
                <c:pt idx="9">
                  <c:v>1993.3849</c:v>
                </c:pt>
                <c:pt idx="10">
                  <c:v>1345.4143999999999</c:v>
                </c:pt>
                <c:pt idx="11">
                  <c:v>1263.4129</c:v>
                </c:pt>
                <c:pt idx="12">
                  <c:v>1495.5684000000001</c:v>
                </c:pt>
                <c:pt idx="13">
                  <c:v>1481.9078999999999</c:v>
                </c:pt>
                <c:pt idx="14">
                  <c:v>1547.8101999999999</c:v>
                </c:pt>
                <c:pt idx="15">
                  <c:v>1529.6456000000001</c:v>
                </c:pt>
                <c:pt idx="16">
                  <c:v>1420.1379999999999</c:v>
                </c:pt>
                <c:pt idx="17">
                  <c:v>1368.4641999999999</c:v>
                </c:pt>
                <c:pt idx="18">
                  <c:v>1333.0848000000001</c:v>
                </c:pt>
                <c:pt idx="19">
                  <c:v>1361.8966</c:v>
                </c:pt>
                <c:pt idx="20">
                  <c:v>1468.5734</c:v>
                </c:pt>
                <c:pt idx="21">
                  <c:v>1383.0506</c:v>
                </c:pt>
                <c:pt idx="22">
                  <c:v>1456.2557999999999</c:v>
                </c:pt>
                <c:pt idx="23">
                  <c:v>1462.7834</c:v>
                </c:pt>
                <c:pt idx="24">
                  <c:v>1437.8602000000001</c:v>
                </c:pt>
                <c:pt idx="25">
                  <c:v>1496.8567</c:v>
                </c:pt>
                <c:pt idx="26">
                  <c:v>1569.6738</c:v>
                </c:pt>
                <c:pt idx="27">
                  <c:v>1668.0147999999999</c:v>
                </c:pt>
                <c:pt idx="28">
                  <c:v>1900.0687</c:v>
                </c:pt>
                <c:pt idx="29">
                  <c:v>1519.3887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FA-4C91-A804-AD0130DE24A4}"/>
            </c:ext>
          </c:extLst>
        </c:ser>
        <c:ser>
          <c:idx val="1"/>
          <c:order val="1"/>
          <c:tx>
            <c:v>Contrafactual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('B16.B17'!$H$5,'B16.B17'!$H$8,'B16.B17'!$H$11,'B16.B17'!$H$14,'B16.B17'!$H$17,'B16.B17'!$H$20,'B16.B17'!$H$23,'B16.B17'!$H$26,'B16.B17'!$H$29,'B16.B17'!$H$32,'B16.B17'!$H$35,'B16.B17'!$H$38,'B16.B17'!$H$41,'B16.B17'!$H$44,'B16.B17'!$H$47,'B16.B17'!$H$50,'B16.B17'!$H$53,'B16.B17'!$H$56,'B16.B17'!$H$59,'B16.B17'!$H$62,'B16.B17'!$H$65,'B16.B17'!$H$68,'B16.B17'!$H$71,'B16.B17'!$H$74,'B16.B17'!$H$77,'B16.B17'!$H$80,'B16.B17'!$H$83,'B16.B17'!$H$86,'B16.B17'!$H$89,'B16.B17'!$H$92)</c:f>
              <c:numCache>
                <c:formatCode>General</c:formatCode>
                <c:ptCount val="30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1992</c:v>
                </c:pt>
                <c:pt idx="11">
                  <c:v>1993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</c:numCache>
            </c:numRef>
          </c:cat>
          <c:val>
            <c:numRef>
              <c:f>('B16.B17'!$J$5,'B16.B17'!$J$8,'B16.B17'!$J$11,'B16.B17'!$J$14,'B16.B17'!$J$17,'B16.B17'!$J$20,'B16.B17'!$J$23,'B16.B17'!$J$26,'B16.B17'!$J$29,'B16.B17'!$J$32,'B16.B17'!$J$35,'B16.B17'!$J$38,'B16.B17'!$J$41,'B16.B17'!$J$44,'B16.B17'!$J$47,'B16.B17'!$J$50,'B16.B17'!$J$53,'B16.B17'!$J$56,'B16.B17'!$J$59,'B16.B17'!$J$62,'B16.B17'!$J$65,'B16.B17'!$J$68,'B16.B17'!$J$71,'B16.B17'!$J$74,'B16.B17'!$J$77,'B16.B17'!$J$80,'B16.B17'!$J$83,'B16.B17'!$J$86,'B16.B17'!$J$89,'B16.B17'!$J$92)</c:f>
              <c:numCache>
                <c:formatCode>General</c:formatCode>
                <c:ptCount val="30"/>
                <c:pt idx="0">
                  <c:v>1498.8549</c:v>
                </c:pt>
                <c:pt idx="1">
                  <c:v>1255.492</c:v>
                </c:pt>
                <c:pt idx="2">
                  <c:v>1082.0953999999999</c:v>
                </c:pt>
                <c:pt idx="3">
                  <c:v>1114.9721</c:v>
                </c:pt>
                <c:pt idx="4">
                  <c:v>1262.796</c:v>
                </c:pt>
                <c:pt idx="5">
                  <c:v>1679.5559000000001</c:v>
                </c:pt>
                <c:pt idx="6">
                  <c:v>1211.3508999999999</c:v>
                </c:pt>
                <c:pt idx="7">
                  <c:v>1126.383</c:v>
                </c:pt>
                <c:pt idx="8">
                  <c:v>1202.7201</c:v>
                </c:pt>
                <c:pt idx="9">
                  <c:v>1021.8845</c:v>
                </c:pt>
                <c:pt idx="10">
                  <c:v>825.61476000000005</c:v>
                </c:pt>
                <c:pt idx="11">
                  <c:v>843.69038999999998</c:v>
                </c:pt>
                <c:pt idx="12">
                  <c:v>1154.0853999999999</c:v>
                </c:pt>
                <c:pt idx="13">
                  <c:v>1108.9874</c:v>
                </c:pt>
                <c:pt idx="14">
                  <c:v>903.61303999999996</c:v>
                </c:pt>
                <c:pt idx="15">
                  <c:v>788.53998999999999</c:v>
                </c:pt>
                <c:pt idx="16">
                  <c:v>884.45402999999999</c:v>
                </c:pt>
                <c:pt idx="17">
                  <c:v>967.01286000000005</c:v>
                </c:pt>
                <c:pt idx="18">
                  <c:v>910.37504999999999</c:v>
                </c:pt>
                <c:pt idx="19">
                  <c:v>919.18235000000004</c:v>
                </c:pt>
                <c:pt idx="20">
                  <c:v>1014.3394</c:v>
                </c:pt>
                <c:pt idx="21">
                  <c:v>1071.3849</c:v>
                </c:pt>
                <c:pt idx="22">
                  <c:v>1324.9122</c:v>
                </c:pt>
                <c:pt idx="23">
                  <c:v>1146.6053999999999</c:v>
                </c:pt>
                <c:pt idx="24">
                  <c:v>1196.3642</c:v>
                </c:pt>
                <c:pt idx="25">
                  <c:v>1286.1637000000001</c:v>
                </c:pt>
                <c:pt idx="26">
                  <c:v>1363.8388</c:v>
                </c:pt>
                <c:pt idx="27">
                  <c:v>1323.8287</c:v>
                </c:pt>
                <c:pt idx="28">
                  <c:v>1172.9498000000001</c:v>
                </c:pt>
                <c:pt idx="29">
                  <c:v>1252.7312999999999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9FA-4C91-A804-AD0130DE2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9967871"/>
        <c:axId val="2049969119"/>
      </c:lineChart>
      <c:lineChart>
        <c:grouping val="standard"/>
        <c:varyColors val="0"/>
        <c:ser>
          <c:idx val="2"/>
          <c:order val="2"/>
          <c:tx>
            <c:strRef>
              <c:f>'B16.B17'!$AG$4</c:f>
              <c:strCache>
                <c:ptCount val="1"/>
                <c:pt idx="0">
                  <c:v>ICC-</c:v>
                </c:pt>
              </c:strCache>
            </c:strRef>
          </c:tx>
          <c:spPr>
            <a:ln w="952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('B16.B17'!$AG$5,'B16.B17'!$AG$8,'B16.B17'!$AG$11,'B16.B17'!$AG$14,'B16.B17'!$AG$17,'B16.B17'!$AG$20,'B16.B17'!$AG$23,'B16.B17'!$AG$26,'B16.B17'!$AG$29,'B16.B17'!$AG$32,'B16.B17'!$AG$35,'B16.B17'!$AG$38,'B16.B17'!$AG$41,'B16.B17'!$AG$44,'B16.B17'!$AG$47,'B16.B17'!$AG$50,'B16.B17'!$AG$53,'B16.B17'!$AG$56,'B16.B17'!$AG$59,'B16.B17'!$AG$62,'B16.B17'!$AG$65,'B16.B17'!$AG$68,'B16.B17'!$AG$71,'B16.B17'!$AG$74,'B16.B17'!$AG$77,'B16.B17'!$AG$80,'B16.B17'!$AG$83,'B16.B17'!$AG$86,'B16.B17'!$AG$89,'B16.B17'!$AG$92)</c:f>
              <c:numCache>
                <c:formatCode>General</c:formatCode>
                <c:ptCount val="30"/>
                <c:pt idx="0">
                  <c:v>1423.8358777960079</c:v>
                </c:pt>
                <c:pt idx="1">
                  <c:v>1458.1650325748151</c:v>
                </c:pt>
                <c:pt idx="2">
                  <c:v>1229.0901542667482</c:v>
                </c:pt>
                <c:pt idx="3">
                  <c:v>1207.8428873191922</c:v>
                </c:pt>
                <c:pt idx="4">
                  <c:v>1287.7395442034758</c:v>
                </c:pt>
                <c:pt idx="5">
                  <c:v>1758.8043527126224</c:v>
                </c:pt>
                <c:pt idx="6">
                  <c:v>1484.7556648262644</c:v>
                </c:pt>
                <c:pt idx="7">
                  <c:v>1351.1682554505426</c:v>
                </c:pt>
                <c:pt idx="8">
                  <c:v>1697.2373087690471</c:v>
                </c:pt>
                <c:pt idx="9">
                  <c:v>1812.4213827119095</c:v>
                </c:pt>
                <c:pt idx="10">
                  <c:v>1150.4618950510712</c:v>
                </c:pt>
                <c:pt idx="11">
                  <c:v>1031.3027794224186</c:v>
                </c:pt>
                <c:pt idx="12">
                  <c:v>1244.9483518606226</c:v>
                </c:pt>
                <c:pt idx="13">
                  <c:v>1302.2910031528393</c:v>
                </c:pt>
                <c:pt idx="14">
                  <c:v>1322.8394468549088</c:v>
                </c:pt>
                <c:pt idx="15">
                  <c:v>1294.8146058205837</c:v>
                </c:pt>
                <c:pt idx="16">
                  <c:v>1179.9225128813218</c:v>
                </c:pt>
                <c:pt idx="17">
                  <c:v>1203.7252206596168</c:v>
                </c:pt>
                <c:pt idx="18">
                  <c:v>1137.3735556745455</c:v>
                </c:pt>
                <c:pt idx="19">
                  <c:v>1224.6642560721104</c:v>
                </c:pt>
                <c:pt idx="20">
                  <c:v>1288.1203472508478</c:v>
                </c:pt>
                <c:pt idx="21">
                  <c:v>1253.4210032071687</c:v>
                </c:pt>
                <c:pt idx="22">
                  <c:v>1310.7996853782488</c:v>
                </c:pt>
                <c:pt idx="23">
                  <c:v>1345.5135045672132</c:v>
                </c:pt>
                <c:pt idx="24">
                  <c:v>1314.4039466922907</c:v>
                </c:pt>
                <c:pt idx="25">
                  <c:v>1370.6406704241572</c:v>
                </c:pt>
                <c:pt idx="26">
                  <c:v>1444.7101925732111</c:v>
                </c:pt>
                <c:pt idx="27">
                  <c:v>1538.4611963755287</c:v>
                </c:pt>
                <c:pt idx="28">
                  <c:v>1740.2474189737202</c:v>
                </c:pt>
                <c:pt idx="29">
                  <c:v>1385.8901188895431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9FA-4C91-A804-AD0130DE24A4}"/>
            </c:ext>
          </c:extLst>
        </c:ser>
        <c:ser>
          <c:idx val="3"/>
          <c:order val="3"/>
          <c:tx>
            <c:strRef>
              <c:f>'B16.B17'!$AH$4</c:f>
              <c:strCache>
                <c:ptCount val="1"/>
                <c:pt idx="0">
                  <c:v>ICC+</c:v>
                </c:pt>
              </c:strCache>
            </c:strRef>
          </c:tx>
          <c:spPr>
            <a:ln w="952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('B16.B17'!$AH$5,'B16.B17'!$AH$8,'B16.B17'!$AH$11,'B16.B17'!$AH$14,'B16.B17'!$AH$17,'B16.B17'!$AH$20,'B16.B17'!$AH$23,'B16.B17'!$AH$26,'B16.B17'!$AH$29,'B16.B17'!$AH$32,'B16.B17'!$AH$35,'B16.B17'!$AH$38,'B16.B17'!$AH$41,'B16.B17'!$AH$44,'B16.B17'!$AH$47,'B16.B17'!$AH$50,'B16.B17'!$AH$53,'B16.B17'!$AH$56,'B16.B17'!$AH$59,'B16.B17'!$AH$62,'B16.B17'!$AH$65,'B16.B17'!$AH$68,'B16.B17'!$AH$71,'B16.B17'!$AH$74,'B16.B17'!$AH$77,'B16.B17'!$AH$80,'B16.B17'!$AH$83,'B16.B17'!$AH$86,'B16.B17'!$AH$89,'B16.B17'!$AH$92)</c:f>
              <c:numCache>
                <c:formatCode>General</c:formatCode>
                <c:ptCount val="30"/>
                <c:pt idx="0">
                  <c:v>1985.8711222039919</c:v>
                </c:pt>
                <c:pt idx="1">
                  <c:v>1758.852767425185</c:v>
                </c:pt>
                <c:pt idx="2">
                  <c:v>1552.789645733252</c:v>
                </c:pt>
                <c:pt idx="3">
                  <c:v>1490.6809126808078</c:v>
                </c:pt>
                <c:pt idx="4">
                  <c:v>1480.7806557965241</c:v>
                </c:pt>
                <c:pt idx="5">
                  <c:v>2212.0696472873774</c:v>
                </c:pt>
                <c:pt idx="6">
                  <c:v>1901.6599351737354</c:v>
                </c:pt>
                <c:pt idx="7">
                  <c:v>1869.8739445494573</c:v>
                </c:pt>
                <c:pt idx="8">
                  <c:v>2333.0988912309531</c:v>
                </c:pt>
                <c:pt idx="9">
                  <c:v>2174.3484172880903</c:v>
                </c:pt>
                <c:pt idx="10">
                  <c:v>1540.3669049489285</c:v>
                </c:pt>
                <c:pt idx="11">
                  <c:v>1495.5230205775815</c:v>
                </c:pt>
                <c:pt idx="12">
                  <c:v>1746.1884481393777</c:v>
                </c:pt>
                <c:pt idx="13">
                  <c:v>1661.5247968471606</c:v>
                </c:pt>
                <c:pt idx="14">
                  <c:v>1772.780953145091</c:v>
                </c:pt>
                <c:pt idx="15">
                  <c:v>1764.4765941794165</c:v>
                </c:pt>
                <c:pt idx="16">
                  <c:v>1660.353487118678</c:v>
                </c:pt>
                <c:pt idx="17">
                  <c:v>1533.203179340383</c:v>
                </c:pt>
                <c:pt idx="18">
                  <c:v>1528.7960443254547</c:v>
                </c:pt>
                <c:pt idx="19">
                  <c:v>1499.1289439278896</c:v>
                </c:pt>
                <c:pt idx="20">
                  <c:v>1649.0264527491522</c:v>
                </c:pt>
                <c:pt idx="21">
                  <c:v>1512.6801967928313</c:v>
                </c:pt>
                <c:pt idx="22">
                  <c:v>1601.711914621751</c:v>
                </c:pt>
                <c:pt idx="23">
                  <c:v>1580.0532954327869</c:v>
                </c:pt>
                <c:pt idx="24">
                  <c:v>1561.3164533077095</c:v>
                </c:pt>
                <c:pt idx="25">
                  <c:v>1623.0727295758429</c:v>
                </c:pt>
                <c:pt idx="26">
                  <c:v>1694.637407426789</c:v>
                </c:pt>
                <c:pt idx="27">
                  <c:v>1797.5684036244711</c:v>
                </c:pt>
                <c:pt idx="28">
                  <c:v>2059.8899810262801</c:v>
                </c:pt>
                <c:pt idx="29">
                  <c:v>1652.8872811104568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9FA-4C91-A804-AD0130DE24A4}"/>
            </c:ext>
          </c:extLst>
        </c:ser>
        <c:ser>
          <c:idx val="4"/>
          <c:order val="4"/>
          <c:tx>
            <c:strRef>
              <c:f>'B16.B17'!$AI$4</c:f>
              <c:strCache>
                <c:ptCount val="1"/>
                <c:pt idx="0">
                  <c:v>ICT-</c:v>
                </c:pt>
              </c:strCache>
            </c:strRef>
          </c:tx>
          <c:spPr>
            <a:ln w="952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('B16.B17'!$AI$5,'B16.B17'!$AI$8,'B16.B17'!$AI$11,'B16.B17'!$AI$14,'B16.B17'!$AI$17,'B16.B17'!$AI$20,'B16.B17'!$AI$23,'B16.B17'!$AI$26,'B16.B17'!$AI$29,'B16.B17'!$AI$32,'B16.B17'!$AI$35,'B16.B17'!$AI$38,'B16.B17'!$AI$41,'B16.B17'!$AI$44,'B16.B17'!$AI$47,'B16.B17'!$AI$50,'B16.B17'!$AI$53,'B16.B17'!$AI$56,'B16.B17'!$AI$59,'B16.B17'!$AI$62,'B16.B17'!$AI$65,'B16.B17'!$AI$68,'B16.B17'!$AI$71,'B16.B17'!$AI$74,'B16.B17'!$AI$77,'B16.B17'!$AI$80,'B16.B17'!$AI$83,'B16.B17'!$AI$86,'B16.B17'!$AI$89,'B16.B17'!$AI$92)</c:f>
              <c:numCache>
                <c:formatCode>General</c:formatCode>
                <c:ptCount val="30"/>
                <c:pt idx="0">
                  <c:v>1303.107246309165</c:v>
                </c:pt>
                <c:pt idx="1">
                  <c:v>1122.6996333978532</c:v>
                </c:pt>
                <c:pt idx="2">
                  <c:v>957.4370207179054</c:v>
                </c:pt>
                <c:pt idx="3">
                  <c:v>992.90265175465765</c:v>
                </c:pt>
                <c:pt idx="4">
                  <c:v>1143.3201815106174</c:v>
                </c:pt>
                <c:pt idx="5">
                  <c:v>1477.2814745204857</c:v>
                </c:pt>
                <c:pt idx="6">
                  <c:v>1052.5670816927066</c:v>
                </c:pt>
                <c:pt idx="7">
                  <c:v>892.05329591292877</c:v>
                </c:pt>
                <c:pt idx="8">
                  <c:v>1016.3537400698752</c:v>
                </c:pt>
                <c:pt idx="9">
                  <c:v>808.73579473111295</c:v>
                </c:pt>
                <c:pt idx="10">
                  <c:v>732.84324426303078</c:v>
                </c:pt>
                <c:pt idx="11">
                  <c:v>653.5699859770084</c:v>
                </c:pt>
                <c:pt idx="12">
                  <c:v>942.24242755939031</c:v>
                </c:pt>
                <c:pt idx="13">
                  <c:v>922.72367846437749</c:v>
                </c:pt>
                <c:pt idx="14">
                  <c:v>775.83488093019673</c:v>
                </c:pt>
                <c:pt idx="15">
                  <c:v>670.15865729321638</c:v>
                </c:pt>
                <c:pt idx="16">
                  <c:v>770.27335615583388</c:v>
                </c:pt>
                <c:pt idx="17">
                  <c:v>884.36662654054396</c:v>
                </c:pt>
                <c:pt idx="18">
                  <c:v>839.28322881163149</c:v>
                </c:pt>
                <c:pt idx="19">
                  <c:v>858.96458194494153</c:v>
                </c:pt>
                <c:pt idx="20">
                  <c:v>940.061319207466</c:v>
                </c:pt>
                <c:pt idx="21">
                  <c:v>1003.27257740291</c:v>
                </c:pt>
                <c:pt idx="22">
                  <c:v>1193.8159167601093</c:v>
                </c:pt>
                <c:pt idx="23">
                  <c:v>1066.8871240223016</c:v>
                </c:pt>
                <c:pt idx="24">
                  <c:v>1118.0164547081081</c:v>
                </c:pt>
                <c:pt idx="25">
                  <c:v>1145.7690852482433</c:v>
                </c:pt>
                <c:pt idx="26">
                  <c:v>1240.9691930404842</c:v>
                </c:pt>
                <c:pt idx="27">
                  <c:v>1201.8623343234153</c:v>
                </c:pt>
                <c:pt idx="28">
                  <c:v>1101.2665708413112</c:v>
                </c:pt>
                <c:pt idx="29">
                  <c:v>1150.8670780437333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9FA-4C91-A804-AD0130DE24A4}"/>
            </c:ext>
          </c:extLst>
        </c:ser>
        <c:ser>
          <c:idx val="5"/>
          <c:order val="5"/>
          <c:tx>
            <c:strRef>
              <c:f>'B16.B17'!$AJ$4</c:f>
              <c:strCache>
                <c:ptCount val="1"/>
                <c:pt idx="0">
                  <c:v>ICT+</c:v>
                </c:pt>
              </c:strCache>
            </c:strRef>
          </c:tx>
          <c:spPr>
            <a:ln w="952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('B16.B17'!$AJ$5,'B16.B17'!$AJ$8,'B16.B17'!$AJ$11,'B16.B17'!$AJ$14,'B16.B17'!$AJ$17,'B16.B17'!$AJ$20,'B16.B17'!$AJ$23,'B16.B17'!$AJ$26,'B16.B17'!$AJ$29,'B16.B17'!$AJ$32,'B16.B17'!$AJ$35,'B16.B17'!$AJ$38,'B16.B17'!$AJ$41,'B16.B17'!$AJ$44,'B16.B17'!$AJ$47,'B16.B17'!$AJ$50,'B16.B17'!$AJ$53,'B16.B17'!$AJ$56,'B16.B17'!$AJ$59,'B16.B17'!$AJ$62,'B16.B17'!$AJ$65,'B16.B17'!$AJ$68,'B16.B17'!$AJ$71,'B16.B17'!$AJ$74,'B16.B17'!$AJ$77,'B16.B17'!$AJ$80,'B16.B17'!$AJ$83,'B16.B17'!$AJ$86,'B16.B17'!$AJ$89,'B16.B17'!$AJ$92)</c:f>
              <c:numCache>
                <c:formatCode>General</c:formatCode>
                <c:ptCount val="30"/>
                <c:pt idx="0">
                  <c:v>1694.6025536908351</c:v>
                </c:pt>
                <c:pt idx="1">
                  <c:v>1388.2843666021467</c:v>
                </c:pt>
                <c:pt idx="2">
                  <c:v>1206.7537792820945</c:v>
                </c:pt>
                <c:pt idx="3">
                  <c:v>1237.0415482453423</c:v>
                </c:pt>
                <c:pt idx="4">
                  <c:v>1382.2718184893827</c:v>
                </c:pt>
                <c:pt idx="5">
                  <c:v>1881.8303254795144</c:v>
                </c:pt>
                <c:pt idx="6">
                  <c:v>1370.1347183072933</c:v>
                </c:pt>
                <c:pt idx="7">
                  <c:v>1360.7127040870712</c:v>
                </c:pt>
                <c:pt idx="8">
                  <c:v>1389.0864599301246</c:v>
                </c:pt>
                <c:pt idx="9">
                  <c:v>1235.0332052688871</c:v>
                </c:pt>
                <c:pt idx="10">
                  <c:v>918.38627573696931</c:v>
                </c:pt>
                <c:pt idx="11">
                  <c:v>1033.8107940229916</c:v>
                </c:pt>
                <c:pt idx="12">
                  <c:v>1365.9283724406096</c:v>
                </c:pt>
                <c:pt idx="13">
                  <c:v>1295.2511215356224</c:v>
                </c:pt>
                <c:pt idx="14">
                  <c:v>1031.3911990698032</c:v>
                </c:pt>
                <c:pt idx="15">
                  <c:v>906.9213227067836</c:v>
                </c:pt>
                <c:pt idx="16">
                  <c:v>998.6347038441661</c:v>
                </c:pt>
                <c:pt idx="17">
                  <c:v>1049.659093459456</c:v>
                </c:pt>
                <c:pt idx="18">
                  <c:v>981.46687118836849</c:v>
                </c:pt>
                <c:pt idx="19">
                  <c:v>979.40011805505856</c:v>
                </c:pt>
                <c:pt idx="20">
                  <c:v>1088.6174807925338</c:v>
                </c:pt>
                <c:pt idx="21">
                  <c:v>1139.4972225970901</c:v>
                </c:pt>
                <c:pt idx="22">
                  <c:v>1456.0084832398907</c:v>
                </c:pt>
                <c:pt idx="23">
                  <c:v>1226.3236759776983</c:v>
                </c:pt>
                <c:pt idx="24">
                  <c:v>1274.7119452918919</c:v>
                </c:pt>
                <c:pt idx="25">
                  <c:v>1426.5583147517568</c:v>
                </c:pt>
                <c:pt idx="26">
                  <c:v>1486.7084069595157</c:v>
                </c:pt>
                <c:pt idx="27">
                  <c:v>1445.7950656765847</c:v>
                </c:pt>
                <c:pt idx="28">
                  <c:v>1244.6330291586889</c:v>
                </c:pt>
                <c:pt idx="29">
                  <c:v>1354.5955219562666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9FA-4C91-A804-AD0130DE2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1810680"/>
        <c:axId val="536855072"/>
      </c:lineChart>
      <c:catAx>
        <c:axId val="2049967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49969119"/>
        <c:crosses val="autoZero"/>
        <c:auto val="1"/>
        <c:lblAlgn val="ctr"/>
        <c:lblOffset val="100"/>
        <c:noMultiLvlLbl val="0"/>
      </c:catAx>
      <c:valAx>
        <c:axId val="2049969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49967871"/>
        <c:crosses val="autoZero"/>
        <c:crossBetween val="between"/>
      </c:valAx>
      <c:valAx>
        <c:axId val="53685507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41810680"/>
        <c:crosses val="max"/>
        <c:crossBetween val="between"/>
      </c:valAx>
      <c:catAx>
        <c:axId val="641810680"/>
        <c:scaling>
          <c:orientation val="minMax"/>
        </c:scaling>
        <c:delete val="1"/>
        <c:axPos val="b"/>
        <c:majorTickMark val="out"/>
        <c:minorTickMark val="none"/>
        <c:tickLblPos val="nextTo"/>
        <c:crossAx val="5368550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4371372188465692E-2"/>
          <c:y val="0.90075204141149023"/>
          <c:w val="0.8849654371359611"/>
          <c:h val="9.92480838071732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827033488922525E-2"/>
          <c:y val="5.0925925925925923E-2"/>
          <c:w val="0.89212971639082195"/>
          <c:h val="0.68793583081121046"/>
        </c:manualLayout>
      </c:layout>
      <c:lineChart>
        <c:grouping val="standard"/>
        <c:varyColors val="0"/>
        <c:ser>
          <c:idx val="0"/>
          <c:order val="0"/>
          <c:tx>
            <c:v>Tratamento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('B29.B30'!$H$5,'B29.B30'!$H$8,'B29.B30'!$H$11,'B29.B30'!$H$14,'B29.B30'!$H$17,'B29.B30'!$H$20,'B29.B30'!$H$23,'B29.B30'!$H$26,'B29.B30'!$H$29,'B29.B30'!$H$32,'B29.B30'!$H$35,'B29.B30'!$H$38,'B29.B30'!$H$41,'B29.B30'!$H$44,'B29.B30'!$H$47,'B29.B30'!$H$50,'B29.B30'!$H$53,'B29.B30'!$H$56,'B29.B30'!$H$59,'B29.B30'!$H$62,'B29.B30'!$H$65,'B29.B30'!$H$68,'B29.B30'!$H$71,'B29.B30'!$H$74,'B29.B30'!$H$77,'B29.B30'!$H$80,'B29.B30'!$H$83,'B29.B30'!$H$86,'B29.B30'!$H$89,'B29.B30'!$H$92)</c:f>
              <c:numCache>
                <c:formatCode>General</c:formatCode>
                <c:ptCount val="30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1992</c:v>
                </c:pt>
                <c:pt idx="11">
                  <c:v>1993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</c:numCache>
            </c:numRef>
          </c:cat>
          <c:val>
            <c:numRef>
              <c:f>('B29.B30'!$I$5,'B29.B30'!$I$8,'B29.B30'!$I$11,'B29.B30'!$I$14,'B29.B30'!$I$17,'B29.B30'!$I$20,'B29.B30'!$I$23,'B29.B30'!$I$26,'B29.B30'!$I$29,'B29.B30'!$I$32,'B29.B30'!$I$35,'B29.B30'!$I$38,'B29.B30'!$I$41,'B29.B30'!$I$44,'B29.B30'!$I$47,'B29.B30'!$I$50,'B29.B30'!$I$53,'B29.B30'!$I$56,'B29.B30'!$I$59,'B29.B30'!$I$62,'B29.B30'!$I$65,'B29.B30'!$I$68,'B29.B30'!$I$71,'B29.B30'!$I$74,'B29.B30'!$I$77,'B29.B30'!$I$80,'B29.B30'!$I$83,'B29.B30'!$I$86,'B29.B30'!$I$89,'B29.B30'!$I$92)</c:f>
              <c:numCache>
                <c:formatCode>General</c:formatCode>
                <c:ptCount val="30"/>
                <c:pt idx="0">
                  <c:v>0.93152800000000002</c:v>
                </c:pt>
                <c:pt idx="1">
                  <c:v>0.89214680999999996</c:v>
                </c:pt>
                <c:pt idx="2">
                  <c:v>0.94640327999999996</c:v>
                </c:pt>
                <c:pt idx="3">
                  <c:v>0.94724406000000005</c:v>
                </c:pt>
                <c:pt idx="4">
                  <c:v>0.92406189000000005</c:v>
                </c:pt>
                <c:pt idx="5">
                  <c:v>0.95927459999999998</c:v>
                </c:pt>
                <c:pt idx="6">
                  <c:v>0.95185847000000001</c:v>
                </c:pt>
                <c:pt idx="7">
                  <c:v>0.94493881999999996</c:v>
                </c:pt>
                <c:pt idx="8">
                  <c:v>0.93905972999999998</c:v>
                </c:pt>
                <c:pt idx="9">
                  <c:v>0.97305914999999998</c:v>
                </c:pt>
                <c:pt idx="10">
                  <c:v>0.95198024000000003</c:v>
                </c:pt>
                <c:pt idx="11">
                  <c:v>0.91251152000000002</c:v>
                </c:pt>
                <c:pt idx="12">
                  <c:v>0.95301583000000001</c:v>
                </c:pt>
                <c:pt idx="13">
                  <c:v>0.96135453999999998</c:v>
                </c:pt>
                <c:pt idx="14">
                  <c:v>0.94211347999999995</c:v>
                </c:pt>
                <c:pt idx="15">
                  <c:v>0.98226363999999999</c:v>
                </c:pt>
                <c:pt idx="16">
                  <c:v>0.93147939999999996</c:v>
                </c:pt>
                <c:pt idx="17">
                  <c:v>0.96002279000000001</c:v>
                </c:pt>
                <c:pt idx="18">
                  <c:v>0.96957439999999995</c:v>
                </c:pt>
                <c:pt idx="19">
                  <c:v>0.96973500999999995</c:v>
                </c:pt>
                <c:pt idx="20">
                  <c:v>0.98084179000000005</c:v>
                </c:pt>
                <c:pt idx="21">
                  <c:v>0.98449458999999995</c:v>
                </c:pt>
                <c:pt idx="22">
                  <c:v>0.97864614000000005</c:v>
                </c:pt>
                <c:pt idx="23">
                  <c:v>0.98324792999999999</c:v>
                </c:pt>
                <c:pt idx="24">
                  <c:v>0.98720408999999998</c:v>
                </c:pt>
                <c:pt idx="25">
                  <c:v>0.98582066000000002</c:v>
                </c:pt>
                <c:pt idx="26">
                  <c:v>0.97606353999999995</c:v>
                </c:pt>
                <c:pt idx="27">
                  <c:v>0.98465638</c:v>
                </c:pt>
                <c:pt idx="28">
                  <c:v>0.98319164000000003</c:v>
                </c:pt>
                <c:pt idx="29">
                  <c:v>0.98639779000000005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D2-46DB-AFDE-AC7078F9EF17}"/>
            </c:ext>
          </c:extLst>
        </c:ser>
        <c:ser>
          <c:idx val="1"/>
          <c:order val="1"/>
          <c:tx>
            <c:v>Contrafactual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('B29.B30'!$H$5,'B29.B30'!$H$8,'B29.B30'!$H$11,'B29.B30'!$H$14,'B29.B30'!$H$17,'B29.B30'!$H$20,'B29.B30'!$H$23,'B29.B30'!$H$26,'B29.B30'!$H$29,'B29.B30'!$H$32,'B29.B30'!$H$35,'B29.B30'!$H$38,'B29.B30'!$H$41,'B29.B30'!$H$44,'B29.B30'!$H$47,'B29.B30'!$H$50,'B29.B30'!$H$53,'B29.B30'!$H$56,'B29.B30'!$H$59,'B29.B30'!$H$62,'B29.B30'!$H$65,'B29.B30'!$H$68,'B29.B30'!$H$71,'B29.B30'!$H$74,'B29.B30'!$H$77,'B29.B30'!$H$80,'B29.B30'!$H$83,'B29.B30'!$H$86,'B29.B30'!$H$89,'B29.B30'!$H$92)</c:f>
              <c:numCache>
                <c:formatCode>General</c:formatCode>
                <c:ptCount val="30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1992</c:v>
                </c:pt>
                <c:pt idx="11">
                  <c:v>1993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</c:numCache>
            </c:numRef>
          </c:cat>
          <c:val>
            <c:numRef>
              <c:f>('B29.B30'!$J$5,'B29.B30'!$J$8,'B29.B30'!$J$11,'B29.B30'!$J$14,'B29.B30'!$J$17,'B29.B30'!$J$20,'B29.B30'!$J$23,'B29.B30'!$J$26,'B29.B30'!$J$29,'B29.B30'!$J$32,'B29.B30'!$J$35,'B29.B30'!$J$38,'B29.B30'!$J$41,'B29.B30'!$J$44,'B29.B30'!$J$47,'B29.B30'!$J$50,'B29.B30'!$J$53,'B29.B30'!$J$56,'B29.B30'!$J$59,'B29.B30'!$J$62,'B29.B30'!$J$65,'B29.B30'!$J$68,'B29.B30'!$J$71,'B29.B30'!$J$74,'B29.B30'!$J$77,'B29.B30'!$J$80,'B29.B30'!$J$83,'B29.B30'!$J$86,'B29.B30'!$J$89,'B29.B30'!$J$92)</c:f>
              <c:numCache>
                <c:formatCode>General</c:formatCode>
                <c:ptCount val="30"/>
                <c:pt idx="0">
                  <c:v>0.90005782999999995</c:v>
                </c:pt>
                <c:pt idx="1">
                  <c:v>0.90488747999999997</c:v>
                </c:pt>
                <c:pt idx="2">
                  <c:v>0.92083884999999999</c:v>
                </c:pt>
                <c:pt idx="3">
                  <c:v>0.91932347000000003</c:v>
                </c:pt>
                <c:pt idx="4">
                  <c:v>0.92927210999999998</c:v>
                </c:pt>
                <c:pt idx="5">
                  <c:v>0.91298259000000004</c:v>
                </c:pt>
                <c:pt idx="6">
                  <c:v>0.91954532</c:v>
                </c:pt>
                <c:pt idx="7">
                  <c:v>0.90753947000000001</c:v>
                </c:pt>
                <c:pt idx="8">
                  <c:v>0.94069252999999997</c:v>
                </c:pt>
                <c:pt idx="9">
                  <c:v>0.91378762000000002</c:v>
                </c:pt>
                <c:pt idx="10">
                  <c:v>0.92761324000000001</c:v>
                </c:pt>
                <c:pt idx="11">
                  <c:v>0.90539672000000004</c:v>
                </c:pt>
                <c:pt idx="12">
                  <c:v>0.91140642999999999</c:v>
                </c:pt>
                <c:pt idx="13">
                  <c:v>0.88645631000000003</c:v>
                </c:pt>
                <c:pt idx="14">
                  <c:v>0.88692499000000002</c:v>
                </c:pt>
                <c:pt idx="15">
                  <c:v>0.89594921999999999</c:v>
                </c:pt>
                <c:pt idx="16">
                  <c:v>0.88970793999999997</c:v>
                </c:pt>
                <c:pt idx="17">
                  <c:v>0.93209253000000003</c:v>
                </c:pt>
                <c:pt idx="18">
                  <c:v>0.91576729000000001</c:v>
                </c:pt>
                <c:pt idx="19">
                  <c:v>0.87864050000000005</c:v>
                </c:pt>
                <c:pt idx="20">
                  <c:v>0.80769248999999999</c:v>
                </c:pt>
                <c:pt idx="21">
                  <c:v>0.85899829000000005</c:v>
                </c:pt>
                <c:pt idx="22">
                  <c:v>0.90538163000000005</c:v>
                </c:pt>
                <c:pt idx="23">
                  <c:v>0.86144693000000006</c:v>
                </c:pt>
                <c:pt idx="24">
                  <c:v>0.89730816999999996</c:v>
                </c:pt>
                <c:pt idx="25">
                  <c:v>0.91545416999999996</c:v>
                </c:pt>
                <c:pt idx="26">
                  <c:v>0.90342314000000001</c:v>
                </c:pt>
                <c:pt idx="27">
                  <c:v>0.91376592000000001</c:v>
                </c:pt>
                <c:pt idx="28">
                  <c:v>0.92589573000000003</c:v>
                </c:pt>
                <c:pt idx="29">
                  <c:v>0.90847478000000004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D2-46DB-AFDE-AC7078F9EF17}"/>
            </c:ext>
          </c:extLst>
        </c:ser>
        <c:ser>
          <c:idx val="2"/>
          <c:order val="2"/>
          <c:tx>
            <c:strRef>
              <c:f>'B29.B30'!$AG$4</c:f>
              <c:strCache>
                <c:ptCount val="1"/>
                <c:pt idx="0">
                  <c:v>ICC-</c:v>
                </c:pt>
              </c:strCache>
            </c:strRef>
          </c:tx>
          <c:spPr>
            <a:ln w="952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('B29.B30'!$AG$5,'B29.B30'!$AG$8,'B29.B30'!$AG$11,'B29.B30'!$AG$14,'B29.B30'!$AG$17,'B29.B30'!$AG$20,'B29.B30'!$AG$23,'B29.B30'!$AG$26,'B29.B30'!$AG$29,'B29.B30'!$AG$32,'B29.B30'!$AG$35,'B29.B30'!$AG$38,'B29.B30'!$AG$41,'B29.B30'!$AG$44,'B29.B30'!$AG$47,'B29.B30'!$AG$50,'B29.B30'!$AG$53,'B29.B30'!$AG$56,'B29.B30'!$AG$59,'B29.B30'!$AG$62,'B29.B30'!$AG$65,'B29.B30'!$AG$68,'B29.B30'!$AG$71,'B29.B30'!$AG$74,'B29.B30'!$AG$77,'B29.B30'!$AG$80,'B29.B30'!$AG$83,'B29.B30'!$AG$86,'B29.B30'!$AG$89,'B29.B30'!$AG$92)</c:f>
              <c:numCache>
                <c:formatCode>General</c:formatCode>
                <c:ptCount val="30"/>
                <c:pt idx="0">
                  <c:v>0.9102267205935447</c:v>
                </c:pt>
                <c:pt idx="1">
                  <c:v>0.86923304716693994</c:v>
                </c:pt>
                <c:pt idx="2">
                  <c:v>0.92884440219223241</c:v>
                </c:pt>
                <c:pt idx="3">
                  <c:v>0.92970434935822144</c:v>
                </c:pt>
                <c:pt idx="4">
                  <c:v>0.90441015946649761</c:v>
                </c:pt>
                <c:pt idx="5">
                  <c:v>0.94392551455472384</c:v>
                </c:pt>
                <c:pt idx="6">
                  <c:v>0.93503564092384417</c:v>
                </c:pt>
                <c:pt idx="7">
                  <c:v>0.92637536936253073</c:v>
                </c:pt>
                <c:pt idx="8">
                  <c:v>0.92118445693844586</c:v>
                </c:pt>
                <c:pt idx="9">
                  <c:v>0.96109898943547312</c:v>
                </c:pt>
                <c:pt idx="10">
                  <c:v>0.92422758032314611</c:v>
                </c:pt>
                <c:pt idx="11">
                  <c:v>0.87669002069477742</c:v>
                </c:pt>
                <c:pt idx="12">
                  <c:v>0.92895028430716264</c:v>
                </c:pt>
                <c:pt idx="13">
                  <c:v>0.93783497623773382</c:v>
                </c:pt>
                <c:pt idx="14">
                  <c:v>0.91611741770032717</c:v>
                </c:pt>
                <c:pt idx="15">
                  <c:v>0.96230459552809589</c:v>
                </c:pt>
                <c:pt idx="16">
                  <c:v>0.89794295370923072</c:v>
                </c:pt>
                <c:pt idx="17">
                  <c:v>0.94190221760829274</c:v>
                </c:pt>
                <c:pt idx="18">
                  <c:v>0.95439775893195389</c:v>
                </c:pt>
                <c:pt idx="19">
                  <c:v>0.95536528098270868</c:v>
                </c:pt>
                <c:pt idx="20">
                  <c:v>0.969364621201532</c:v>
                </c:pt>
                <c:pt idx="21">
                  <c:v>0.97456713625607472</c:v>
                </c:pt>
                <c:pt idx="22">
                  <c:v>0.96659753913249369</c:v>
                </c:pt>
                <c:pt idx="23">
                  <c:v>0.97239300657544192</c:v>
                </c:pt>
                <c:pt idx="24">
                  <c:v>0.97792837251095677</c:v>
                </c:pt>
                <c:pt idx="25">
                  <c:v>0.97538424065634155</c:v>
                </c:pt>
                <c:pt idx="26">
                  <c:v>0.9631953508025527</c:v>
                </c:pt>
                <c:pt idx="27">
                  <c:v>0.97565316148341841</c:v>
                </c:pt>
                <c:pt idx="28">
                  <c:v>0.97333172219340758</c:v>
                </c:pt>
                <c:pt idx="29">
                  <c:v>0.97702735404498653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CD2-46DB-AFDE-AC7078F9EF17}"/>
            </c:ext>
          </c:extLst>
        </c:ser>
        <c:ser>
          <c:idx val="3"/>
          <c:order val="3"/>
          <c:tx>
            <c:strRef>
              <c:f>'B29.B30'!$AH$4</c:f>
              <c:strCache>
                <c:ptCount val="1"/>
                <c:pt idx="0">
                  <c:v>ICC+</c:v>
                </c:pt>
              </c:strCache>
            </c:strRef>
          </c:tx>
          <c:spPr>
            <a:ln w="952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('B29.B30'!$AH$5,'B29.B30'!$AH$8,'B29.B30'!$AH$11,'B29.B30'!$AH$14,'B29.B30'!$AH$17,'B29.B30'!$AH$20,'B29.B30'!$AH$23,'B29.B30'!$AH$26,'B29.B30'!$AH$29,'B29.B30'!$AH$32,'B29.B30'!$AH$35,'B29.B30'!$AH$38,'B29.B30'!$AH$41,'B29.B30'!$AH$44,'B29.B30'!$AH$47,'B29.B30'!$AH$50,'B29.B30'!$AH$53,'B29.B30'!$AH$56,'B29.B30'!$AH$59,'B29.B30'!$AH$62,'B29.B30'!$AH$65,'B29.B30'!$AH$68,'B29.B30'!$AH$71,'B29.B30'!$AH$74,'B29.B30'!$AH$77,'B29.B30'!$AH$80,'B29.B30'!$AH$83,'B29.B30'!$AH$86,'B29.B30'!$AH$89,'B29.B30'!$AH$92)</c:f>
              <c:numCache>
                <c:formatCode>General</c:formatCode>
                <c:ptCount val="30"/>
                <c:pt idx="0">
                  <c:v>0.95282927940645534</c:v>
                </c:pt>
                <c:pt idx="1">
                  <c:v>0.91506057283305997</c:v>
                </c:pt>
                <c:pt idx="2">
                  <c:v>0.96396215780776751</c:v>
                </c:pt>
                <c:pt idx="3">
                  <c:v>0.96478377064177867</c:v>
                </c:pt>
                <c:pt idx="4">
                  <c:v>0.9437136205335025</c:v>
                </c:pt>
                <c:pt idx="5">
                  <c:v>0.97462368544527611</c:v>
                </c:pt>
                <c:pt idx="6">
                  <c:v>0.96868129907615586</c:v>
                </c:pt>
                <c:pt idx="7">
                  <c:v>0.96350227063746918</c:v>
                </c:pt>
                <c:pt idx="8">
                  <c:v>0.9569350030615541</c:v>
                </c:pt>
                <c:pt idx="9">
                  <c:v>0.98501931056452685</c:v>
                </c:pt>
                <c:pt idx="10">
                  <c:v>0.97973289967685395</c:v>
                </c:pt>
                <c:pt idx="11">
                  <c:v>0.94833301930522262</c:v>
                </c:pt>
                <c:pt idx="12">
                  <c:v>0.97708137569283737</c:v>
                </c:pt>
                <c:pt idx="13">
                  <c:v>0.98487410376226614</c:v>
                </c:pt>
                <c:pt idx="14">
                  <c:v>0.96810954229967272</c:v>
                </c:pt>
                <c:pt idx="15">
                  <c:v>1.002222684471904</c:v>
                </c:pt>
                <c:pt idx="16">
                  <c:v>0.9650158462907692</c:v>
                </c:pt>
                <c:pt idx="17">
                  <c:v>0.97814336239170729</c:v>
                </c:pt>
                <c:pt idx="18">
                  <c:v>0.98475104106804601</c:v>
                </c:pt>
                <c:pt idx="19">
                  <c:v>0.98410473901729123</c:v>
                </c:pt>
                <c:pt idx="20">
                  <c:v>0.9923189587984681</c:v>
                </c:pt>
                <c:pt idx="21">
                  <c:v>0.99442204374392518</c:v>
                </c:pt>
                <c:pt idx="22">
                  <c:v>0.99069474086750642</c:v>
                </c:pt>
                <c:pt idx="23">
                  <c:v>0.99410285342455806</c:v>
                </c:pt>
                <c:pt idx="24">
                  <c:v>0.99647980748904319</c:v>
                </c:pt>
                <c:pt idx="25">
                  <c:v>0.99625707934365848</c:v>
                </c:pt>
                <c:pt idx="26">
                  <c:v>0.98893172919744721</c:v>
                </c:pt>
                <c:pt idx="27">
                  <c:v>0.99365959851658159</c:v>
                </c:pt>
                <c:pt idx="28">
                  <c:v>0.99305155780659249</c:v>
                </c:pt>
                <c:pt idx="29">
                  <c:v>0.99576822595501358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CD2-46DB-AFDE-AC7078F9EF17}"/>
            </c:ext>
          </c:extLst>
        </c:ser>
        <c:ser>
          <c:idx val="4"/>
          <c:order val="4"/>
          <c:tx>
            <c:strRef>
              <c:f>'B29.B30'!$AI$4</c:f>
              <c:strCache>
                <c:ptCount val="1"/>
                <c:pt idx="0">
                  <c:v>ICT-</c:v>
                </c:pt>
              </c:strCache>
            </c:strRef>
          </c:tx>
          <c:spPr>
            <a:ln w="952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('B29.B30'!$AI$5,'B29.B30'!$AI$8,'B29.B30'!$AI$11,'B29.B30'!$AI$14,'B29.B30'!$AI$17,'B29.B30'!$AI$20,'B29.B30'!$AI$23,'B29.B30'!$AI$26,'B29.B30'!$AI$29,'B29.B30'!$AI$32,'B29.B30'!$AI$35,'B29.B30'!$AI$38,'B29.B30'!$AI$41,'B29.B30'!$AI$44,'B29.B30'!$AI$47,'B29.B30'!$AI$50,'B29.B30'!$AI$53,'B29.B30'!$AI$56,'B29.B30'!$AI$59,'B29.B30'!$AI$62,'B29.B30'!$AI$65,'B29.B30'!$AI$68,'B29.B30'!$AI$71,'B29.B30'!$AI$74,'B29.B30'!$AI$77,'B29.B30'!$AI$80,'B29.B30'!$AI$83,'B29.B30'!$AI$86,'B29.B30'!$AI$89,'B29.B30'!$AI$92)</c:f>
              <c:numCache>
                <c:formatCode>General</c:formatCode>
                <c:ptCount val="30"/>
                <c:pt idx="0">
                  <c:v>0.87945411734437151</c:v>
                </c:pt>
                <c:pt idx="1">
                  <c:v>0.88518846862711575</c:v>
                </c:pt>
                <c:pt idx="2">
                  <c:v>0.90244888946486523</c:v>
                </c:pt>
                <c:pt idx="3">
                  <c:v>0.90146146710010322</c:v>
                </c:pt>
                <c:pt idx="4">
                  <c:v>0.91258768495619635</c:v>
                </c:pt>
                <c:pt idx="5">
                  <c:v>0.88812729381041788</c:v>
                </c:pt>
                <c:pt idx="6">
                  <c:v>0.89677233141220292</c:v>
                </c:pt>
                <c:pt idx="7">
                  <c:v>0.88207229094530704</c:v>
                </c:pt>
                <c:pt idx="8">
                  <c:v>0.92060255612972841</c:v>
                </c:pt>
                <c:pt idx="9">
                  <c:v>0.88859946446621929</c:v>
                </c:pt>
                <c:pt idx="10">
                  <c:v>0.90131620874112572</c:v>
                </c:pt>
                <c:pt idx="11">
                  <c:v>0.8770332736477523</c:v>
                </c:pt>
                <c:pt idx="12">
                  <c:v>0.88386772094777599</c:v>
                </c:pt>
                <c:pt idx="13">
                  <c:v>0.85532683412193533</c:v>
                </c:pt>
                <c:pt idx="14">
                  <c:v>0.85817207450572031</c:v>
                </c:pt>
                <c:pt idx="15">
                  <c:v>0.8681378764889186</c:v>
                </c:pt>
                <c:pt idx="16">
                  <c:v>0.85934930151182753</c:v>
                </c:pt>
                <c:pt idx="17">
                  <c:v>0.91556372834590016</c:v>
                </c:pt>
                <c:pt idx="18">
                  <c:v>0.89805946821814231</c:v>
                </c:pt>
                <c:pt idx="19">
                  <c:v>0.85893604794422418</c:v>
                </c:pt>
                <c:pt idx="20">
                  <c:v>0.78811644614245957</c:v>
                </c:pt>
                <c:pt idx="21">
                  <c:v>0.84149093464957914</c:v>
                </c:pt>
                <c:pt idx="22">
                  <c:v>0.88930974010442199</c:v>
                </c:pt>
                <c:pt idx="23">
                  <c:v>0.84262330383632855</c:v>
                </c:pt>
                <c:pt idx="24">
                  <c:v>0.8786975260285631</c:v>
                </c:pt>
                <c:pt idx="25">
                  <c:v>0.89729862800993532</c:v>
                </c:pt>
                <c:pt idx="26">
                  <c:v>0.88458039207351191</c:v>
                </c:pt>
                <c:pt idx="27">
                  <c:v>0.8958590761091918</c:v>
                </c:pt>
                <c:pt idx="28">
                  <c:v>0.90795629343125339</c:v>
                </c:pt>
                <c:pt idx="29">
                  <c:v>0.8878103178169614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CD2-46DB-AFDE-AC7078F9EF17}"/>
            </c:ext>
          </c:extLst>
        </c:ser>
        <c:ser>
          <c:idx val="5"/>
          <c:order val="5"/>
          <c:tx>
            <c:strRef>
              <c:f>'B29.B30'!$AJ$4</c:f>
              <c:strCache>
                <c:ptCount val="1"/>
                <c:pt idx="0">
                  <c:v>ICT+</c:v>
                </c:pt>
              </c:strCache>
            </c:strRef>
          </c:tx>
          <c:spPr>
            <a:ln w="952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('B29.B30'!$AJ$5,'B29.B30'!$AJ$8,'B29.B30'!$AJ$11,'B29.B30'!$AJ$14,'B29.B30'!$AJ$17,'B29.B30'!$AJ$20,'B29.B30'!$AJ$23,'B29.B30'!$AJ$26,'B29.B30'!$AJ$29,'B29.B30'!$AJ$32,'B29.B30'!$AJ$35,'B29.B30'!$AJ$38,'B29.B30'!$AJ$41,'B29.B30'!$AJ$44,'B29.B30'!$AJ$47,'B29.B30'!$AJ$50,'B29.B30'!$AJ$53,'B29.B30'!$AJ$56,'B29.B30'!$AJ$59,'B29.B30'!$AJ$62,'B29.B30'!$AJ$65,'B29.B30'!$AJ$68,'B29.B30'!$AJ$71,'B29.B30'!$AJ$74,'B29.B30'!$AJ$77,'B29.B30'!$AJ$80,'B29.B30'!$AJ$83,'B29.B30'!$AJ$86,'B29.B30'!$AJ$89,'B29.B30'!$AJ$92)</c:f>
              <c:numCache>
                <c:formatCode>General</c:formatCode>
                <c:ptCount val="30"/>
                <c:pt idx="0">
                  <c:v>0.92066154265562838</c:v>
                </c:pt>
                <c:pt idx="1">
                  <c:v>0.92458649137288418</c:v>
                </c:pt>
                <c:pt idx="2">
                  <c:v>0.93922881053513474</c:v>
                </c:pt>
                <c:pt idx="3">
                  <c:v>0.93718547289989684</c:v>
                </c:pt>
                <c:pt idx="4">
                  <c:v>0.94595653504380361</c:v>
                </c:pt>
                <c:pt idx="5">
                  <c:v>0.93783788618958219</c:v>
                </c:pt>
                <c:pt idx="6">
                  <c:v>0.94231830858779708</c:v>
                </c:pt>
                <c:pt idx="7">
                  <c:v>0.93300664905469299</c:v>
                </c:pt>
                <c:pt idx="8">
                  <c:v>0.96078250387027153</c:v>
                </c:pt>
                <c:pt idx="9">
                  <c:v>0.93897577553378075</c:v>
                </c:pt>
                <c:pt idx="10">
                  <c:v>0.95391027125887429</c:v>
                </c:pt>
                <c:pt idx="11">
                  <c:v>0.93376016635224779</c:v>
                </c:pt>
                <c:pt idx="12">
                  <c:v>0.93894513905222399</c:v>
                </c:pt>
                <c:pt idx="13">
                  <c:v>0.91758578587806472</c:v>
                </c:pt>
                <c:pt idx="14">
                  <c:v>0.91567790549427974</c:v>
                </c:pt>
                <c:pt idx="15">
                  <c:v>0.92376056351108138</c:v>
                </c:pt>
                <c:pt idx="16">
                  <c:v>0.92006657848817242</c:v>
                </c:pt>
                <c:pt idx="17">
                  <c:v>0.9486213316540999</c:v>
                </c:pt>
                <c:pt idx="18">
                  <c:v>0.93347511178185771</c:v>
                </c:pt>
                <c:pt idx="19">
                  <c:v>0.89834495205577591</c:v>
                </c:pt>
                <c:pt idx="20">
                  <c:v>0.8272685338575404</c:v>
                </c:pt>
                <c:pt idx="21">
                  <c:v>0.87650564535042097</c:v>
                </c:pt>
                <c:pt idx="22">
                  <c:v>0.92145351989557811</c:v>
                </c:pt>
                <c:pt idx="23">
                  <c:v>0.88027055616367156</c:v>
                </c:pt>
                <c:pt idx="24">
                  <c:v>0.91591881397143682</c:v>
                </c:pt>
                <c:pt idx="25">
                  <c:v>0.93360971199006459</c:v>
                </c:pt>
                <c:pt idx="26">
                  <c:v>0.92226588792648811</c:v>
                </c:pt>
                <c:pt idx="27">
                  <c:v>0.93167276389080822</c:v>
                </c:pt>
                <c:pt idx="28">
                  <c:v>0.94383516656874666</c:v>
                </c:pt>
                <c:pt idx="29">
                  <c:v>0.92913924218303867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CD2-46DB-AFDE-AC7078F9E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9967871"/>
        <c:axId val="2049969119"/>
      </c:lineChart>
      <c:catAx>
        <c:axId val="2049967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49969119"/>
        <c:crosses val="autoZero"/>
        <c:auto val="1"/>
        <c:lblAlgn val="ctr"/>
        <c:lblOffset val="100"/>
        <c:noMultiLvlLbl val="0"/>
      </c:catAx>
      <c:valAx>
        <c:axId val="2049969119"/>
        <c:scaling>
          <c:orientation val="minMax"/>
          <c:max val="1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49967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4371372188465692E-2"/>
          <c:y val="0.90075204141149023"/>
          <c:w val="0.8849654371359611"/>
          <c:h val="9.92480838071732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Impacto no Nível de Atividade Setorial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9.3617751711448441E-2"/>
          <c:y val="0.14529699803149607"/>
          <c:w val="0.86342692182807046"/>
          <c:h val="0.539812253937007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Pleno Emprego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Planilha1!$A$2:$A$7</c:f>
              <c:strCache>
                <c:ptCount val="6"/>
                <c:pt idx="0">
                  <c:v>bovinocult.</c:v>
                </c:pt>
                <c:pt idx="1">
                  <c:v>fruticult.</c:v>
                </c:pt>
                <c:pt idx="2">
                  <c:v>milho</c:v>
                </c:pt>
                <c:pt idx="3">
                  <c:v>outros agropec.</c:v>
                </c:pt>
                <c:pt idx="4">
                  <c:v>silvicultura</c:v>
                </c:pt>
                <c:pt idx="5">
                  <c:v>soja</c:v>
                </c:pt>
              </c:strCache>
            </c:strRef>
          </c:cat>
          <c:val>
            <c:numRef>
              <c:f>Planilha1!$B$2:$B$7</c:f>
              <c:numCache>
                <c:formatCode>General</c:formatCode>
                <c:ptCount val="6"/>
                <c:pt idx="0">
                  <c:v>1.7949999999999999</c:v>
                </c:pt>
                <c:pt idx="1">
                  <c:v>1.6439999999999999</c:v>
                </c:pt>
                <c:pt idx="2">
                  <c:v>1.157</c:v>
                </c:pt>
                <c:pt idx="3">
                  <c:v>1.552</c:v>
                </c:pt>
                <c:pt idx="4">
                  <c:v>1.421</c:v>
                </c:pt>
                <c:pt idx="5">
                  <c:v>1.127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63-4BB8-91DD-7896FCC4158D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Mobilidade de Fatores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Planilha1!$A$2:$A$7</c:f>
              <c:strCache>
                <c:ptCount val="6"/>
                <c:pt idx="0">
                  <c:v>bovinocult.</c:v>
                </c:pt>
                <c:pt idx="1">
                  <c:v>fruticult.</c:v>
                </c:pt>
                <c:pt idx="2">
                  <c:v>milho</c:v>
                </c:pt>
                <c:pt idx="3">
                  <c:v>outros agropec.</c:v>
                </c:pt>
                <c:pt idx="4">
                  <c:v>silvicultura</c:v>
                </c:pt>
                <c:pt idx="5">
                  <c:v>soja</c:v>
                </c:pt>
              </c:strCache>
            </c:strRef>
          </c:cat>
          <c:val>
            <c:numRef>
              <c:f>Planilha1!$C$2:$C$7</c:f>
              <c:numCache>
                <c:formatCode>General</c:formatCode>
                <c:ptCount val="6"/>
                <c:pt idx="0">
                  <c:v>0.44500000000000001</c:v>
                </c:pt>
                <c:pt idx="1">
                  <c:v>7.6999999999999999E-2</c:v>
                </c:pt>
                <c:pt idx="2">
                  <c:v>-1.526</c:v>
                </c:pt>
                <c:pt idx="3">
                  <c:v>0.443</c:v>
                </c:pt>
                <c:pt idx="4">
                  <c:v>0.59799999999999998</c:v>
                </c:pt>
                <c:pt idx="5">
                  <c:v>6.4000000000000001E-2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63-4BB8-91DD-7896FCC4158D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K responde a taxa de retorno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Planilha1!$A$2:$A$7</c:f>
              <c:strCache>
                <c:ptCount val="6"/>
                <c:pt idx="0">
                  <c:v>bovinocult.</c:v>
                </c:pt>
                <c:pt idx="1">
                  <c:v>fruticult.</c:v>
                </c:pt>
                <c:pt idx="2">
                  <c:v>milho</c:v>
                </c:pt>
                <c:pt idx="3">
                  <c:v>outros agropec.</c:v>
                </c:pt>
                <c:pt idx="4">
                  <c:v>silvicultura</c:v>
                </c:pt>
                <c:pt idx="5">
                  <c:v>soja</c:v>
                </c:pt>
              </c:strCache>
            </c:strRef>
          </c:cat>
          <c:val>
            <c:numRef>
              <c:f>Planilha1!$D$2:$D$7</c:f>
              <c:numCache>
                <c:formatCode>General</c:formatCode>
                <c:ptCount val="6"/>
                <c:pt idx="0">
                  <c:v>5.7000000000000002E-2</c:v>
                </c:pt>
                <c:pt idx="1">
                  <c:v>-0.752</c:v>
                </c:pt>
                <c:pt idx="2">
                  <c:v>2.2050000000000001</c:v>
                </c:pt>
                <c:pt idx="3">
                  <c:v>-0.58199999999999996</c:v>
                </c:pt>
                <c:pt idx="4">
                  <c:v>-0.84499999999999997</c:v>
                </c:pt>
                <c:pt idx="5">
                  <c:v>-0.82599999999999996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63-4BB8-91DD-7896FCC41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1042776"/>
        <c:axId val="361044736"/>
      </c:barChart>
      <c:catAx>
        <c:axId val="361042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61044736"/>
        <c:crosses val="autoZero"/>
        <c:auto val="1"/>
        <c:lblAlgn val="ctr"/>
        <c:lblOffset val="100"/>
        <c:noMultiLvlLbl val="0"/>
      </c:catAx>
      <c:valAx>
        <c:axId val="36104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61042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805540777425815E-2"/>
          <c:y val="0.822607529527559"/>
          <c:w val="0.95856493391339248"/>
          <c:h val="0.158642470472440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8A2AF-7004-4B42-A363-D8050BD500BC}" type="datetimeFigureOut">
              <a:rPr lang="pt-BR" smtClean="0"/>
              <a:t>15/04/2019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C45CD-0921-4E63-B830-0E8243F802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3285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22">
            <a:extLst>
              <a:ext uri="{FF2B5EF4-FFF2-40B4-BE49-F238E27FC236}">
                <a16:creationId xmlns:a16="http://schemas.microsoft.com/office/drawing/2014/main" id="{7472CCC9-A04A-A84E-9B1C-9071A667102B}"/>
              </a:ext>
            </a:extLst>
          </p:cNvPr>
          <p:cNvSpPr/>
          <p:nvPr userDrawn="1"/>
        </p:nvSpPr>
        <p:spPr>
          <a:xfrm>
            <a:off x="0" y="6255327"/>
            <a:ext cx="9144000" cy="608509"/>
          </a:xfrm>
          <a:custGeom>
            <a:avLst/>
            <a:gdLst>
              <a:gd name="connsiteX0" fmla="*/ 0 w 6487065"/>
              <a:gd name="connsiteY0" fmla="*/ 0 h 2234242"/>
              <a:gd name="connsiteX1" fmla="*/ 6487065 w 6487065"/>
              <a:gd name="connsiteY1" fmla="*/ 0 h 2234242"/>
              <a:gd name="connsiteX2" fmla="*/ 6487065 w 6487065"/>
              <a:gd name="connsiteY2" fmla="*/ 2234242 h 2234242"/>
              <a:gd name="connsiteX3" fmla="*/ 0 w 6487065"/>
              <a:gd name="connsiteY3" fmla="*/ 2234242 h 2234242"/>
              <a:gd name="connsiteX4" fmla="*/ 0 w 6487065"/>
              <a:gd name="connsiteY4" fmla="*/ 0 h 2234242"/>
              <a:gd name="connsiteX0" fmla="*/ 0 w 6487065"/>
              <a:gd name="connsiteY0" fmla="*/ 621102 h 2234242"/>
              <a:gd name="connsiteX1" fmla="*/ 6487065 w 6487065"/>
              <a:gd name="connsiteY1" fmla="*/ 0 h 2234242"/>
              <a:gd name="connsiteX2" fmla="*/ 6487065 w 6487065"/>
              <a:gd name="connsiteY2" fmla="*/ 2234242 h 2234242"/>
              <a:gd name="connsiteX3" fmla="*/ 0 w 6487065"/>
              <a:gd name="connsiteY3" fmla="*/ 2234242 h 2234242"/>
              <a:gd name="connsiteX4" fmla="*/ 0 w 6487065"/>
              <a:gd name="connsiteY4" fmla="*/ 621102 h 2234242"/>
              <a:gd name="connsiteX0" fmla="*/ 0 w 6487065"/>
              <a:gd name="connsiteY0" fmla="*/ 0 h 1613140"/>
              <a:gd name="connsiteX1" fmla="*/ 6469812 w 6487065"/>
              <a:gd name="connsiteY1" fmla="*/ 517584 h 1613140"/>
              <a:gd name="connsiteX2" fmla="*/ 6487065 w 6487065"/>
              <a:gd name="connsiteY2" fmla="*/ 1613140 h 1613140"/>
              <a:gd name="connsiteX3" fmla="*/ 0 w 6487065"/>
              <a:gd name="connsiteY3" fmla="*/ 1613140 h 1613140"/>
              <a:gd name="connsiteX4" fmla="*/ 0 w 6487065"/>
              <a:gd name="connsiteY4" fmla="*/ 0 h 1613140"/>
              <a:gd name="connsiteX0" fmla="*/ 17253 w 6487065"/>
              <a:gd name="connsiteY0" fmla="*/ 362311 h 1095556"/>
              <a:gd name="connsiteX1" fmla="*/ 6469812 w 6487065"/>
              <a:gd name="connsiteY1" fmla="*/ 0 h 1095556"/>
              <a:gd name="connsiteX2" fmla="*/ 6487065 w 6487065"/>
              <a:gd name="connsiteY2" fmla="*/ 1095556 h 1095556"/>
              <a:gd name="connsiteX3" fmla="*/ 0 w 6487065"/>
              <a:gd name="connsiteY3" fmla="*/ 1095556 h 1095556"/>
              <a:gd name="connsiteX4" fmla="*/ 17253 w 6487065"/>
              <a:gd name="connsiteY4" fmla="*/ 362311 h 1095556"/>
              <a:gd name="connsiteX0" fmla="*/ 0 w 6487958"/>
              <a:gd name="connsiteY0" fmla="*/ 931654 h 1095556"/>
              <a:gd name="connsiteX1" fmla="*/ 6470705 w 6487958"/>
              <a:gd name="connsiteY1" fmla="*/ 0 h 1095556"/>
              <a:gd name="connsiteX2" fmla="*/ 6487958 w 6487958"/>
              <a:gd name="connsiteY2" fmla="*/ 1095556 h 1095556"/>
              <a:gd name="connsiteX3" fmla="*/ 893 w 6487958"/>
              <a:gd name="connsiteY3" fmla="*/ 1095556 h 1095556"/>
              <a:gd name="connsiteX4" fmla="*/ 0 w 6487958"/>
              <a:gd name="connsiteY4" fmla="*/ 931654 h 1095556"/>
              <a:gd name="connsiteX0" fmla="*/ 0 w 6470705"/>
              <a:gd name="connsiteY0" fmla="*/ 931654 h 1102484"/>
              <a:gd name="connsiteX1" fmla="*/ 6470705 w 6470705"/>
              <a:gd name="connsiteY1" fmla="*/ 0 h 1102484"/>
              <a:gd name="connsiteX2" fmla="*/ 6462752 w 6470705"/>
              <a:gd name="connsiteY2" fmla="*/ 1102484 h 1102484"/>
              <a:gd name="connsiteX3" fmla="*/ 893 w 6470705"/>
              <a:gd name="connsiteY3" fmla="*/ 1095556 h 1102484"/>
              <a:gd name="connsiteX4" fmla="*/ 0 w 6470705"/>
              <a:gd name="connsiteY4" fmla="*/ 931654 h 1102484"/>
              <a:gd name="connsiteX0" fmla="*/ 0 w 6473555"/>
              <a:gd name="connsiteY0" fmla="*/ 931654 h 1095556"/>
              <a:gd name="connsiteX1" fmla="*/ 6470705 w 6473555"/>
              <a:gd name="connsiteY1" fmla="*/ 0 h 1095556"/>
              <a:gd name="connsiteX2" fmla="*/ 6473555 w 6473555"/>
              <a:gd name="connsiteY2" fmla="*/ 1053993 h 1095556"/>
              <a:gd name="connsiteX3" fmla="*/ 893 w 6473555"/>
              <a:gd name="connsiteY3" fmla="*/ 1095556 h 1095556"/>
              <a:gd name="connsiteX4" fmla="*/ 0 w 6473555"/>
              <a:gd name="connsiteY4" fmla="*/ 931654 h 1095556"/>
              <a:gd name="connsiteX0" fmla="*/ 0 w 6473555"/>
              <a:gd name="connsiteY0" fmla="*/ 931654 h 1102484"/>
              <a:gd name="connsiteX1" fmla="*/ 6470705 w 6473555"/>
              <a:gd name="connsiteY1" fmla="*/ 0 h 1102484"/>
              <a:gd name="connsiteX2" fmla="*/ 6473555 w 6473555"/>
              <a:gd name="connsiteY2" fmla="*/ 1102484 h 1102484"/>
              <a:gd name="connsiteX3" fmla="*/ 893 w 6473555"/>
              <a:gd name="connsiteY3" fmla="*/ 1095556 h 1102484"/>
              <a:gd name="connsiteX4" fmla="*/ 0 w 6473555"/>
              <a:gd name="connsiteY4" fmla="*/ 931654 h 110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3555" h="1102484">
                <a:moveTo>
                  <a:pt x="0" y="931654"/>
                </a:moveTo>
                <a:lnTo>
                  <a:pt x="6470705" y="0"/>
                </a:lnTo>
                <a:lnTo>
                  <a:pt x="6473555" y="1102484"/>
                </a:lnTo>
                <a:lnTo>
                  <a:pt x="893" y="1095556"/>
                </a:lnTo>
                <a:cubicBezTo>
                  <a:pt x="595" y="1040922"/>
                  <a:pt x="298" y="986288"/>
                  <a:pt x="0" y="931654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EF030E8C-317D-154C-A615-29203B67AF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57950" y="6547748"/>
            <a:ext cx="2242567" cy="22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8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8E222B-035E-4B1C-A684-76E308DD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5885C4-06CF-4D40-8753-936D1C122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E9050F-C007-4D7B-B7AE-4D67E329C7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25B4FE-179E-4483-8E05-4B97E3F4E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E7A0B5-CEA6-4163-B982-960487BA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026D94F-6DA4-4605-BDB9-386DB8CA10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95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506F2A-0F39-4DCF-AF3D-E2C1B1CEE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6C504C-9AA8-42B7-B768-F9B8C4B00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F99BFB-0E96-4351-B424-FB7C15480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AD7DBD-65CC-41F5-BEE1-D77EC239E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5D249B-0AC5-48A1-BB92-368F1FE98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BE8D-B5EB-476B-B77D-4125223A88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6027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5BF0-248A-4AA1-BCBB-3326A0863D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315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22">
            <a:extLst>
              <a:ext uri="{FF2B5EF4-FFF2-40B4-BE49-F238E27FC236}">
                <a16:creationId xmlns:a16="http://schemas.microsoft.com/office/drawing/2014/main" id="{62E1CECE-CE38-1546-9F68-2010E1B1BF6C}"/>
              </a:ext>
            </a:extLst>
          </p:cNvPr>
          <p:cNvSpPr/>
          <p:nvPr userDrawn="1"/>
        </p:nvSpPr>
        <p:spPr>
          <a:xfrm>
            <a:off x="0" y="6244936"/>
            <a:ext cx="9144000" cy="618900"/>
          </a:xfrm>
          <a:custGeom>
            <a:avLst/>
            <a:gdLst>
              <a:gd name="connsiteX0" fmla="*/ 0 w 6487065"/>
              <a:gd name="connsiteY0" fmla="*/ 0 h 2234242"/>
              <a:gd name="connsiteX1" fmla="*/ 6487065 w 6487065"/>
              <a:gd name="connsiteY1" fmla="*/ 0 h 2234242"/>
              <a:gd name="connsiteX2" fmla="*/ 6487065 w 6487065"/>
              <a:gd name="connsiteY2" fmla="*/ 2234242 h 2234242"/>
              <a:gd name="connsiteX3" fmla="*/ 0 w 6487065"/>
              <a:gd name="connsiteY3" fmla="*/ 2234242 h 2234242"/>
              <a:gd name="connsiteX4" fmla="*/ 0 w 6487065"/>
              <a:gd name="connsiteY4" fmla="*/ 0 h 2234242"/>
              <a:gd name="connsiteX0" fmla="*/ 0 w 6487065"/>
              <a:gd name="connsiteY0" fmla="*/ 621102 h 2234242"/>
              <a:gd name="connsiteX1" fmla="*/ 6487065 w 6487065"/>
              <a:gd name="connsiteY1" fmla="*/ 0 h 2234242"/>
              <a:gd name="connsiteX2" fmla="*/ 6487065 w 6487065"/>
              <a:gd name="connsiteY2" fmla="*/ 2234242 h 2234242"/>
              <a:gd name="connsiteX3" fmla="*/ 0 w 6487065"/>
              <a:gd name="connsiteY3" fmla="*/ 2234242 h 2234242"/>
              <a:gd name="connsiteX4" fmla="*/ 0 w 6487065"/>
              <a:gd name="connsiteY4" fmla="*/ 621102 h 2234242"/>
              <a:gd name="connsiteX0" fmla="*/ 0 w 6487065"/>
              <a:gd name="connsiteY0" fmla="*/ 0 h 1613140"/>
              <a:gd name="connsiteX1" fmla="*/ 6469812 w 6487065"/>
              <a:gd name="connsiteY1" fmla="*/ 517584 h 1613140"/>
              <a:gd name="connsiteX2" fmla="*/ 6487065 w 6487065"/>
              <a:gd name="connsiteY2" fmla="*/ 1613140 h 1613140"/>
              <a:gd name="connsiteX3" fmla="*/ 0 w 6487065"/>
              <a:gd name="connsiteY3" fmla="*/ 1613140 h 1613140"/>
              <a:gd name="connsiteX4" fmla="*/ 0 w 6487065"/>
              <a:gd name="connsiteY4" fmla="*/ 0 h 1613140"/>
              <a:gd name="connsiteX0" fmla="*/ 17253 w 6487065"/>
              <a:gd name="connsiteY0" fmla="*/ 362311 h 1095556"/>
              <a:gd name="connsiteX1" fmla="*/ 6469812 w 6487065"/>
              <a:gd name="connsiteY1" fmla="*/ 0 h 1095556"/>
              <a:gd name="connsiteX2" fmla="*/ 6487065 w 6487065"/>
              <a:gd name="connsiteY2" fmla="*/ 1095556 h 1095556"/>
              <a:gd name="connsiteX3" fmla="*/ 0 w 6487065"/>
              <a:gd name="connsiteY3" fmla="*/ 1095556 h 1095556"/>
              <a:gd name="connsiteX4" fmla="*/ 17253 w 6487065"/>
              <a:gd name="connsiteY4" fmla="*/ 362311 h 1095556"/>
              <a:gd name="connsiteX0" fmla="*/ 0 w 6487958"/>
              <a:gd name="connsiteY0" fmla="*/ 931654 h 1095556"/>
              <a:gd name="connsiteX1" fmla="*/ 6470705 w 6487958"/>
              <a:gd name="connsiteY1" fmla="*/ 0 h 1095556"/>
              <a:gd name="connsiteX2" fmla="*/ 6487958 w 6487958"/>
              <a:gd name="connsiteY2" fmla="*/ 1095556 h 1095556"/>
              <a:gd name="connsiteX3" fmla="*/ 893 w 6487958"/>
              <a:gd name="connsiteY3" fmla="*/ 1095556 h 1095556"/>
              <a:gd name="connsiteX4" fmla="*/ 0 w 6487958"/>
              <a:gd name="connsiteY4" fmla="*/ 931654 h 1095556"/>
              <a:gd name="connsiteX0" fmla="*/ 0 w 6470705"/>
              <a:gd name="connsiteY0" fmla="*/ 931654 h 1102484"/>
              <a:gd name="connsiteX1" fmla="*/ 6470705 w 6470705"/>
              <a:gd name="connsiteY1" fmla="*/ 0 h 1102484"/>
              <a:gd name="connsiteX2" fmla="*/ 6462752 w 6470705"/>
              <a:gd name="connsiteY2" fmla="*/ 1102484 h 1102484"/>
              <a:gd name="connsiteX3" fmla="*/ 893 w 6470705"/>
              <a:gd name="connsiteY3" fmla="*/ 1095556 h 1102484"/>
              <a:gd name="connsiteX4" fmla="*/ 0 w 6470705"/>
              <a:gd name="connsiteY4" fmla="*/ 931654 h 1102484"/>
              <a:gd name="connsiteX0" fmla="*/ 0 w 6473555"/>
              <a:gd name="connsiteY0" fmla="*/ 931654 h 1095556"/>
              <a:gd name="connsiteX1" fmla="*/ 6470705 w 6473555"/>
              <a:gd name="connsiteY1" fmla="*/ 0 h 1095556"/>
              <a:gd name="connsiteX2" fmla="*/ 6473555 w 6473555"/>
              <a:gd name="connsiteY2" fmla="*/ 1053993 h 1095556"/>
              <a:gd name="connsiteX3" fmla="*/ 893 w 6473555"/>
              <a:gd name="connsiteY3" fmla="*/ 1095556 h 1095556"/>
              <a:gd name="connsiteX4" fmla="*/ 0 w 6473555"/>
              <a:gd name="connsiteY4" fmla="*/ 931654 h 1095556"/>
              <a:gd name="connsiteX0" fmla="*/ 0 w 6473555"/>
              <a:gd name="connsiteY0" fmla="*/ 931654 h 1102484"/>
              <a:gd name="connsiteX1" fmla="*/ 6470705 w 6473555"/>
              <a:gd name="connsiteY1" fmla="*/ 0 h 1102484"/>
              <a:gd name="connsiteX2" fmla="*/ 6473555 w 6473555"/>
              <a:gd name="connsiteY2" fmla="*/ 1102484 h 1102484"/>
              <a:gd name="connsiteX3" fmla="*/ 893 w 6473555"/>
              <a:gd name="connsiteY3" fmla="*/ 1095556 h 1102484"/>
              <a:gd name="connsiteX4" fmla="*/ 0 w 6473555"/>
              <a:gd name="connsiteY4" fmla="*/ 931654 h 110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3555" h="1102484">
                <a:moveTo>
                  <a:pt x="0" y="931654"/>
                </a:moveTo>
                <a:lnTo>
                  <a:pt x="6470705" y="0"/>
                </a:lnTo>
                <a:lnTo>
                  <a:pt x="6473555" y="1102484"/>
                </a:lnTo>
                <a:lnTo>
                  <a:pt x="893" y="1095556"/>
                </a:lnTo>
                <a:cubicBezTo>
                  <a:pt x="595" y="1040922"/>
                  <a:pt x="298" y="986288"/>
                  <a:pt x="0" y="931654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241EFB4-0650-7846-AD17-2B0C14BCD88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87108" y="6537471"/>
            <a:ext cx="2242567" cy="22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5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9" r:id="rId2"/>
    <p:sldLayoutId id="2147483701" r:id="rId3"/>
    <p:sldLayoutId id="214748370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10" Type="http://schemas.openxmlformats.org/officeDocument/2006/relationships/image" Target="../media/image14.emf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DB5205-7CC3-3E48-94B3-AE427233E35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65513" y="2420410"/>
            <a:ext cx="7998609" cy="1203939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t-BR" b="1">
                <a:latin typeface="+mn-lt"/>
              </a:rPr>
              <a:t>Zona Franca de Manaus: </a:t>
            </a:r>
            <a:br>
              <a:rPr lang="pt-BR" b="1">
                <a:latin typeface="+mn-lt"/>
              </a:rPr>
            </a:br>
            <a:r>
              <a:rPr lang="pt-BR" sz="3200" b="1">
                <a:latin typeface="+mn-lt"/>
              </a:rPr>
              <a:t>Impactos, Efetividade e Oportunidades</a:t>
            </a:r>
          </a:p>
        </p:txBody>
      </p:sp>
    </p:spTree>
    <p:extLst>
      <p:ext uri="{BB962C8B-B14F-4D97-AF65-F5344CB8AC3E}">
        <p14:creationId xmlns:p14="http://schemas.microsoft.com/office/powerpoint/2010/main" val="1134125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866313" y="1567137"/>
            <a:ext cx="19757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>
                <a:solidFill>
                  <a:schemeClr val="tx1">
                    <a:lumMod val="50000"/>
                    <a:lumOff val="50000"/>
                  </a:schemeClr>
                </a:solidFill>
              </a:rPr>
              <a:t>A escolaridade média dentre os trabalhadores da indústria do Amazonas é de 10 anos, muito próximo aos de São Paulo, 10,26 e acima dos paraenses, 6,55.</a:t>
            </a:r>
          </a:p>
          <a:p>
            <a:r>
              <a:rPr lang="pt-BR" sz="1400">
                <a:solidFill>
                  <a:schemeClr val="tx1">
                    <a:lumMod val="50000"/>
                    <a:lumOff val="50000"/>
                  </a:schemeClr>
                </a:solidFill>
              </a:rPr>
              <a:t>(Dados de 2015)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D9CFE44-E6E4-4541-BE60-D6BEC58E1F9C}"/>
              </a:ext>
            </a:extLst>
          </p:cNvPr>
          <p:cNvSpPr txBox="1"/>
          <p:nvPr/>
        </p:nvSpPr>
        <p:spPr>
          <a:xfrm>
            <a:off x="615142" y="5744803"/>
            <a:ext cx="6908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/>
              <a:t>Fonte: PNAD </a:t>
            </a:r>
          </a:p>
          <a:p>
            <a:endParaRPr lang="en-US" sz="1200"/>
          </a:p>
        </p:txBody>
      </p:sp>
      <p:sp>
        <p:nvSpPr>
          <p:cNvPr id="6" name="CaixaDeTexto 5"/>
          <p:cNvSpPr txBox="1"/>
          <p:nvPr/>
        </p:nvSpPr>
        <p:spPr>
          <a:xfrm>
            <a:off x="540326" y="339396"/>
            <a:ext cx="7498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/>
              <a:t>Escolaridade dos trabalhadores da indústria do Amazonas tem trajetória ascendente e similar ao de São Paulo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48C6C99A-33D5-4F7E-9D61-DA76633E982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40326" y="1725800"/>
          <a:ext cx="6325988" cy="3926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DF04D10B-39D1-42B4-84E9-CF75AF97276D}"/>
              </a:ext>
            </a:extLst>
          </p:cNvPr>
          <p:cNvSpPr txBox="1"/>
          <p:nvPr/>
        </p:nvSpPr>
        <p:spPr>
          <a:xfrm>
            <a:off x="615142" y="1259360"/>
            <a:ext cx="5278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/>
              <a:t>Anos de estudos dentre os ocupados na indústria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867291" y="5753819"/>
            <a:ext cx="87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785990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1E70361-4C7B-45EF-A51E-0D76B50FD1E0}"/>
              </a:ext>
            </a:extLst>
          </p:cNvPr>
          <p:cNvSpPr txBox="1"/>
          <p:nvPr/>
        </p:nvSpPr>
        <p:spPr>
          <a:xfrm>
            <a:off x="440155" y="5870082"/>
            <a:ext cx="5593278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25"/>
              <a:t>Fonte: Elaboração própria a partir de dados da PNAD - IBGE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23D333F-6D1F-40E1-A296-72CAC235A5AF}"/>
              </a:ext>
            </a:extLst>
          </p:cNvPr>
          <p:cNvSpPr txBox="1"/>
          <p:nvPr/>
        </p:nvSpPr>
        <p:spPr>
          <a:xfrm>
            <a:off x="440155" y="1213175"/>
            <a:ext cx="7962404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25" i="1"/>
              <a:t>Média de Anos de Estudo – Pessoas Ocupadas – acima dos 25 anos 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CDCD86CB-610F-44AF-8252-C8F74305FB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5324013"/>
              </p:ext>
            </p:extLst>
          </p:nvPr>
        </p:nvGraphicFramePr>
        <p:xfrm>
          <a:off x="586596" y="1521949"/>
          <a:ext cx="7815964" cy="4253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B52C5FA9-2222-425F-931F-6B2D12D18C4C}"/>
              </a:ext>
            </a:extLst>
          </p:cNvPr>
          <p:cNvSpPr txBox="1"/>
          <p:nvPr/>
        </p:nvSpPr>
        <p:spPr>
          <a:xfrm>
            <a:off x="348175" y="314139"/>
            <a:ext cx="7962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/>
              <a:t>Escolaridade da população ocupada com 25 anos de idade ou mais do estado do Amazonas tem sido superior à media nacional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7867291" y="5753819"/>
            <a:ext cx="87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472928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705600" y="1342487"/>
            <a:ext cx="20726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>
                <a:solidFill>
                  <a:schemeClr val="bg2">
                    <a:lumMod val="50000"/>
                  </a:schemeClr>
                </a:solidFill>
              </a:rPr>
              <a:t>A escolaridade média dentre os trabalhadores da indústria de Manaus é cerca de 3 anos superior à do </a:t>
            </a:r>
            <a:r>
              <a:rPr lang="pt-BR" sz="1400" b="1" err="1">
                <a:solidFill>
                  <a:schemeClr val="bg2">
                    <a:lumMod val="50000"/>
                  </a:schemeClr>
                </a:solidFill>
              </a:rPr>
              <a:t>contrafactual</a:t>
            </a:r>
            <a:r>
              <a:rPr lang="pt-BR" sz="1400" b="1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pt-BR" sz="1400" b="1">
                <a:solidFill>
                  <a:schemeClr val="bg2">
                    <a:lumMod val="50000"/>
                  </a:schemeClr>
                </a:solidFill>
              </a:rPr>
              <a:t>(Dados de 2015).</a:t>
            </a:r>
          </a:p>
          <a:p>
            <a:endParaRPr lang="pt-BR" sz="1400" b="1">
              <a:solidFill>
                <a:schemeClr val="bg2">
                  <a:lumMod val="50000"/>
                </a:schemeClr>
              </a:solidFill>
            </a:endParaRPr>
          </a:p>
          <a:p>
            <a:r>
              <a:rPr lang="pt-BR" sz="1400" b="1">
                <a:solidFill>
                  <a:schemeClr val="bg2">
                    <a:lumMod val="50000"/>
                  </a:schemeClr>
                </a:solidFill>
              </a:rPr>
              <a:t>Considerando a população como um todo, também houve aumento da escolaridade, mas nada diferente do que ocorreu com o </a:t>
            </a:r>
            <a:r>
              <a:rPr lang="pt-BR" sz="1400" b="1" err="1">
                <a:solidFill>
                  <a:schemeClr val="bg2">
                    <a:lumMod val="50000"/>
                  </a:schemeClr>
                </a:solidFill>
              </a:rPr>
              <a:t>contrafactual</a:t>
            </a:r>
            <a:r>
              <a:rPr lang="pt-BR" sz="1400" b="1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D9CFE44-E6E4-4541-BE60-D6BEC58E1F9C}"/>
              </a:ext>
            </a:extLst>
          </p:cNvPr>
          <p:cNvSpPr txBox="1"/>
          <p:nvPr/>
        </p:nvSpPr>
        <p:spPr>
          <a:xfrm>
            <a:off x="540326" y="5773578"/>
            <a:ext cx="6908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/>
              <a:t>Fonte: PNAD, elaboração nossa. </a:t>
            </a:r>
          </a:p>
          <a:p>
            <a:endParaRPr lang="en-US" sz="1200"/>
          </a:p>
        </p:txBody>
      </p:sp>
      <p:sp>
        <p:nvSpPr>
          <p:cNvPr id="6" name="CaixaDeTexto 5"/>
          <p:cNvSpPr txBox="1"/>
          <p:nvPr/>
        </p:nvSpPr>
        <p:spPr>
          <a:xfrm>
            <a:off x="540326" y="339396"/>
            <a:ext cx="7498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/>
              <a:t>Escolaridade dos trabalhadores da indústria de transformação do Amazonas tem trajetória ascendente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F04D10B-39D1-42B4-84E9-CF75AF97276D}"/>
              </a:ext>
            </a:extLst>
          </p:cNvPr>
          <p:cNvSpPr txBox="1"/>
          <p:nvPr/>
        </p:nvSpPr>
        <p:spPr>
          <a:xfrm>
            <a:off x="615142" y="1330121"/>
            <a:ext cx="5278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/>
              <a:t>Anos de estudos dentre os ocupados na indústria de transformação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65759" y="1840770"/>
          <a:ext cx="6444615" cy="353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7867291" y="5753819"/>
            <a:ext cx="87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599928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848475" y="1342487"/>
            <a:ext cx="1929765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>
                <a:solidFill>
                  <a:schemeClr val="bg2">
                    <a:lumMod val="50000"/>
                  </a:schemeClr>
                </a:solidFill>
              </a:rPr>
              <a:t>Renda do trabalho principal é semelhante entre tratados e controles, </a:t>
            </a:r>
            <a:r>
              <a:rPr lang="pt-BR" sz="1400" b="1">
                <a:solidFill>
                  <a:srgbClr val="FF0000"/>
                </a:solidFill>
              </a:rPr>
              <a:t>mas no caso da indústria de transformação, salário em Manaus é maior</a:t>
            </a:r>
            <a:r>
              <a:rPr lang="pt-BR" sz="1400" b="1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endParaRPr lang="pt-BR" sz="1400" b="1">
              <a:solidFill>
                <a:schemeClr val="bg2">
                  <a:lumMod val="50000"/>
                </a:schemeClr>
              </a:solidFill>
            </a:endParaRPr>
          </a:p>
          <a:p>
            <a:r>
              <a:rPr lang="pt-BR" sz="1400" b="1">
                <a:solidFill>
                  <a:schemeClr val="bg2">
                    <a:lumMod val="50000"/>
                  </a:schemeClr>
                </a:solidFill>
              </a:rPr>
              <a:t>Diferença é maior no final dos anos 80 até meados dos anos 90. </a:t>
            </a:r>
          </a:p>
          <a:p>
            <a:endParaRPr lang="pt-BR" sz="1400" b="1">
              <a:solidFill>
                <a:schemeClr val="bg2">
                  <a:lumMod val="50000"/>
                </a:schemeClr>
              </a:solidFill>
            </a:endParaRPr>
          </a:p>
          <a:p>
            <a:r>
              <a:rPr lang="pt-BR" sz="1400" b="1">
                <a:solidFill>
                  <a:schemeClr val="bg2">
                    <a:lumMod val="50000"/>
                  </a:schemeClr>
                </a:solidFill>
              </a:rPr>
              <a:t>Mas em 2015, o salário médio em Manaus era de 1519 contra 1252 no </a:t>
            </a:r>
            <a:r>
              <a:rPr lang="pt-BR" sz="1400" b="1" err="1">
                <a:solidFill>
                  <a:schemeClr val="bg2">
                    <a:lumMod val="50000"/>
                  </a:schemeClr>
                </a:solidFill>
              </a:rPr>
              <a:t>contrafactual</a:t>
            </a:r>
            <a:r>
              <a:rPr lang="pt-BR" sz="1400" b="1">
                <a:solidFill>
                  <a:schemeClr val="bg2">
                    <a:lumMod val="50000"/>
                  </a:schemeClr>
                </a:solidFill>
              </a:rPr>
              <a:t>, uma diferença de 267 reais.</a:t>
            </a:r>
          </a:p>
          <a:p>
            <a:endParaRPr lang="pt-BR" sz="11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D9CFE44-E6E4-4541-BE60-D6BEC58E1F9C}"/>
              </a:ext>
            </a:extLst>
          </p:cNvPr>
          <p:cNvSpPr txBox="1"/>
          <p:nvPr/>
        </p:nvSpPr>
        <p:spPr>
          <a:xfrm>
            <a:off x="615142" y="5744803"/>
            <a:ext cx="6908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/>
              <a:t>Fonte: PNAD </a:t>
            </a:r>
          </a:p>
          <a:p>
            <a:endParaRPr lang="en-US" sz="1200"/>
          </a:p>
        </p:txBody>
      </p:sp>
      <p:sp>
        <p:nvSpPr>
          <p:cNvPr id="6" name="CaixaDeTexto 5"/>
          <p:cNvSpPr txBox="1"/>
          <p:nvPr/>
        </p:nvSpPr>
        <p:spPr>
          <a:xfrm>
            <a:off x="540326" y="326144"/>
            <a:ext cx="7841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/>
              <a:t>Salários na indústria se mantiveram estáveis e acima do </a:t>
            </a:r>
            <a:r>
              <a:rPr lang="pt-BR" sz="2000" b="1" err="1"/>
              <a:t>contrafactual</a:t>
            </a:r>
            <a:r>
              <a:rPr lang="pt-BR" sz="2000" b="1"/>
              <a:t> ao longo do tempo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F04D10B-39D1-42B4-84E9-CF75AF97276D}"/>
              </a:ext>
            </a:extLst>
          </p:cNvPr>
          <p:cNvSpPr txBox="1"/>
          <p:nvPr/>
        </p:nvSpPr>
        <p:spPr>
          <a:xfrm>
            <a:off x="615142" y="1126530"/>
            <a:ext cx="5278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/>
              <a:t>Renda do trabalho principal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D337C4F2-4DD0-4436-8897-854B058C6B2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30420" y="1434306"/>
          <a:ext cx="6037080" cy="4223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7867291" y="5753819"/>
            <a:ext cx="87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601279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800850" y="1342487"/>
            <a:ext cx="197739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>
                <a:solidFill>
                  <a:schemeClr val="bg2">
                    <a:lumMod val="50000"/>
                  </a:schemeClr>
                </a:solidFill>
              </a:rPr>
              <a:t>Proporção de indivíduos alfabetizados é semelhante (84% da população em 2015), mas um pouco acima quando considerados os trabalhadores da indústria de transformação (100% em Manaus contra 93% no </a:t>
            </a:r>
            <a:r>
              <a:rPr lang="pt-BR" sz="1400" b="1" err="1">
                <a:solidFill>
                  <a:schemeClr val="bg2">
                    <a:lumMod val="50000"/>
                  </a:schemeClr>
                </a:solidFill>
              </a:rPr>
              <a:t>contrafactual</a:t>
            </a:r>
            <a:r>
              <a:rPr lang="pt-BR" sz="1400" b="1">
                <a:solidFill>
                  <a:schemeClr val="bg2">
                    <a:lumMod val="50000"/>
                  </a:schemeClr>
                </a:solidFill>
              </a:rPr>
              <a:t>).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D9CFE44-E6E4-4541-BE60-D6BEC58E1F9C}"/>
              </a:ext>
            </a:extLst>
          </p:cNvPr>
          <p:cNvSpPr txBox="1"/>
          <p:nvPr/>
        </p:nvSpPr>
        <p:spPr>
          <a:xfrm>
            <a:off x="615142" y="5744803"/>
            <a:ext cx="6908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/>
              <a:t>Fonte: PNAD </a:t>
            </a:r>
          </a:p>
          <a:p>
            <a:endParaRPr lang="en-US" sz="1200"/>
          </a:p>
        </p:txBody>
      </p:sp>
      <p:sp>
        <p:nvSpPr>
          <p:cNvPr id="6" name="CaixaDeTexto 5"/>
          <p:cNvSpPr txBox="1"/>
          <p:nvPr/>
        </p:nvSpPr>
        <p:spPr>
          <a:xfrm>
            <a:off x="540326" y="339396"/>
            <a:ext cx="7936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/>
              <a:t>100% de alfabetização dos trabalhadores da indústria ocorreu mais rápido em Manaus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F04D10B-39D1-42B4-84E9-CF75AF97276D}"/>
              </a:ext>
            </a:extLst>
          </p:cNvPr>
          <p:cNvSpPr txBox="1"/>
          <p:nvPr/>
        </p:nvSpPr>
        <p:spPr>
          <a:xfrm>
            <a:off x="615142" y="1473096"/>
            <a:ext cx="5278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/>
              <a:t>Proporção de alfabetizados na indústria de transformação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CB06B53E-030F-4CD7-BDE0-422EFF8618F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40326" y="1924976"/>
          <a:ext cx="6360584" cy="3673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7867291" y="5753819"/>
            <a:ext cx="87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751876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2510287"/>
            <a:ext cx="6858000" cy="999676"/>
          </a:xfrm>
        </p:spPr>
        <p:txBody>
          <a:bodyPr/>
          <a:lstStyle/>
          <a:p>
            <a:r>
              <a:rPr lang="pt-BR" sz="3200" b="1">
                <a:latin typeface="+mn-lt"/>
              </a:rPr>
              <a:t>Impactos Ambientais da ZFM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BE8D-B5EB-476B-B77D-4125223A88D8}" type="slidenum">
              <a:rPr lang="pt-BR" smtClean="0"/>
              <a:t>15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C236E51-FF0D-4FDD-A345-6FED4FFC6725}"/>
              </a:ext>
            </a:extLst>
          </p:cNvPr>
          <p:cNvSpPr txBox="1"/>
          <p:nvPr/>
        </p:nvSpPr>
        <p:spPr>
          <a:xfrm>
            <a:off x="7867291" y="5753819"/>
            <a:ext cx="87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714920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87A2D3-9ED9-4D80-91D0-5B43C4361854}"/>
              </a:ext>
            </a:extLst>
          </p:cNvPr>
          <p:cNvSpPr txBox="1">
            <a:spLocks/>
          </p:cNvSpPr>
          <p:nvPr/>
        </p:nvSpPr>
        <p:spPr>
          <a:xfrm>
            <a:off x="528898" y="419021"/>
            <a:ext cx="7886700" cy="8611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>
                <a:latin typeface="+mn-lt"/>
              </a:rPr>
              <a:t>Principais Resultados: impactos ambientais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02552F-0C22-4C92-99E6-AE8FE588EC2E}"/>
              </a:ext>
            </a:extLst>
          </p:cNvPr>
          <p:cNvSpPr txBox="1">
            <a:spLocks/>
          </p:cNvSpPr>
          <p:nvPr/>
        </p:nvSpPr>
        <p:spPr bwMode="auto">
          <a:xfrm>
            <a:off x="426250" y="1487170"/>
            <a:ext cx="8091996" cy="344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3366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66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366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66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>
                <a:solidFill>
                  <a:schemeClr val="tx1"/>
                </a:solidFill>
              </a:rPr>
              <a:t>Resultados indicam que, no período considerado, que: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>
                <a:solidFill>
                  <a:schemeClr val="tx1"/>
                </a:solidFill>
              </a:rPr>
              <a:t>Desmatamento e atividade industrial na ZFM (medida pelos postos de trabalho) são negativamente correlacionados;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>
                <a:solidFill>
                  <a:schemeClr val="tx1"/>
                </a:solidFill>
              </a:rPr>
              <a:t>Quanto </a:t>
            </a:r>
            <a:r>
              <a:rPr lang="pt-BR" sz="2200" b="1">
                <a:solidFill>
                  <a:schemeClr val="tx1"/>
                </a:solidFill>
              </a:rPr>
              <a:t>menor</a:t>
            </a:r>
            <a:r>
              <a:rPr lang="pt-BR" sz="2200">
                <a:solidFill>
                  <a:schemeClr val="tx1"/>
                </a:solidFill>
              </a:rPr>
              <a:t> foi a atividade industrial na ZFM, </a:t>
            </a:r>
            <a:r>
              <a:rPr lang="pt-BR" sz="2200" b="1">
                <a:solidFill>
                  <a:schemeClr val="tx1"/>
                </a:solidFill>
              </a:rPr>
              <a:t>maior</a:t>
            </a:r>
            <a:r>
              <a:rPr lang="pt-BR" sz="2200">
                <a:solidFill>
                  <a:schemeClr val="tx1"/>
                </a:solidFill>
              </a:rPr>
              <a:t> o desmatamento no Estado (0.011%);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>
                <a:solidFill>
                  <a:schemeClr val="tx1"/>
                </a:solidFill>
              </a:rPr>
              <a:t>Quanto </a:t>
            </a:r>
            <a:r>
              <a:rPr lang="pt-BR" sz="2200" b="1">
                <a:solidFill>
                  <a:schemeClr val="tx1"/>
                </a:solidFill>
              </a:rPr>
              <a:t>maior</a:t>
            </a:r>
            <a:r>
              <a:rPr lang="pt-BR" sz="2200">
                <a:solidFill>
                  <a:schemeClr val="tx1"/>
                </a:solidFill>
              </a:rPr>
              <a:t> foi a população do Estado no período anterior,  </a:t>
            </a:r>
            <a:r>
              <a:rPr lang="pt-BR" sz="2200" b="1">
                <a:solidFill>
                  <a:schemeClr val="tx1"/>
                </a:solidFill>
              </a:rPr>
              <a:t>maior</a:t>
            </a:r>
            <a:r>
              <a:rPr lang="pt-BR" sz="2200">
                <a:solidFill>
                  <a:schemeClr val="tx1"/>
                </a:solidFill>
              </a:rPr>
              <a:t> o desmatamento no Estado (0.058%);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867291" y="5753819"/>
            <a:ext cx="87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865849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BEDED9-4BD5-4496-A9D8-9D3AF224BA19}"/>
              </a:ext>
            </a:extLst>
          </p:cNvPr>
          <p:cNvSpPr txBox="1">
            <a:spLocks/>
          </p:cNvSpPr>
          <p:nvPr/>
        </p:nvSpPr>
        <p:spPr>
          <a:xfrm>
            <a:off x="230520" y="266643"/>
            <a:ext cx="2246673" cy="13712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>
                <a:latin typeface="+mn-lt"/>
              </a:rPr>
              <a:t>Resultados do Modelo Econométrico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4993DAF-00A2-4E69-B8C0-E2734DACB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960" y="116632"/>
            <a:ext cx="5553680" cy="6026473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DD92550-0F72-4684-ABDC-B5757441E4F9}"/>
              </a:ext>
            </a:extLst>
          </p:cNvPr>
          <p:cNvSpPr/>
          <p:nvPr/>
        </p:nvSpPr>
        <p:spPr bwMode="auto">
          <a:xfrm>
            <a:off x="2868960" y="5095095"/>
            <a:ext cx="5419501" cy="504056"/>
          </a:xfrm>
          <a:prstGeom prst="rect">
            <a:avLst/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3409C4F-D49B-4213-A872-044B489F7172}"/>
              </a:ext>
            </a:extLst>
          </p:cNvPr>
          <p:cNvSpPr txBox="1"/>
          <p:nvPr/>
        </p:nvSpPr>
        <p:spPr>
          <a:xfrm>
            <a:off x="158614" y="5095095"/>
            <a:ext cx="2018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i="1"/>
              <a:t>Postos de Trabalho na Indústria da ZFM</a:t>
            </a:r>
          </a:p>
        </p:txBody>
      </p:sp>
      <p:sp>
        <p:nvSpPr>
          <p:cNvPr id="6" name="Seta para a Direita 5"/>
          <p:cNvSpPr/>
          <p:nvPr/>
        </p:nvSpPr>
        <p:spPr>
          <a:xfrm>
            <a:off x="2310938" y="5243214"/>
            <a:ext cx="423843" cy="207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8547608" y="5782400"/>
            <a:ext cx="87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614223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550BB-E921-4C68-A1FA-33161AA7EE03}"/>
              </a:ext>
            </a:extLst>
          </p:cNvPr>
          <p:cNvSpPr txBox="1">
            <a:spLocks/>
          </p:cNvSpPr>
          <p:nvPr/>
        </p:nvSpPr>
        <p:spPr>
          <a:xfrm>
            <a:off x="445770" y="67432"/>
            <a:ext cx="8169910" cy="884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Modelo de Equilíbrio Geral Computável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69983D-93FF-41C3-A374-2197185E5374}"/>
              </a:ext>
            </a:extLst>
          </p:cNvPr>
          <p:cNvSpPr txBox="1">
            <a:spLocks/>
          </p:cNvSpPr>
          <p:nvPr/>
        </p:nvSpPr>
        <p:spPr>
          <a:xfrm>
            <a:off x="212090" y="914717"/>
            <a:ext cx="8921750" cy="4801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Choque: aumento de tributos nos setores industriais no Estado do Amazonas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Hipótese testada: </a:t>
            </a:r>
            <a:r>
              <a:rPr kumimoji="0" lang="pt-BR" sz="16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ZFM contribui para reduzir a pressão de desmatamento</a:t>
            </a:r>
            <a:br>
              <a:rPr kumimoji="0" lang="pt-BR" sz="16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t-BR" sz="16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(redução da “vantagem comparativa” da ZFM faz crescer agropecuária e silvicultura)</a:t>
            </a: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A49BD11-5753-4180-A82E-B67050228A0B}"/>
              </a:ext>
            </a:extLst>
          </p:cNvPr>
          <p:cNvSpPr/>
          <p:nvPr/>
        </p:nvSpPr>
        <p:spPr>
          <a:xfrm>
            <a:off x="6076314" y="2115273"/>
            <a:ext cx="260217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</a:rPr>
              <a:t>Em pleno emprego: </a:t>
            </a:r>
            <a:r>
              <a:rPr kumimoji="0" lang="pt-BR" sz="1400" b="0" i="0" u="sng" strike="noStrike" kern="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</a:rPr>
              <a:t>não refuta a hipótese</a:t>
            </a:r>
            <a:r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</a:rPr>
              <a:t> (K e L migram da indústria para as atividades intensivas em terra)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</a:rPr>
              <a:t>Com fatores móveis</a:t>
            </a:r>
            <a:r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</a:rPr>
              <a:t>: </a:t>
            </a:r>
            <a:r>
              <a:rPr kumimoji="0" lang="pt-BR" sz="1400" b="0" i="0" u="sng" strike="noStrike" kern="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</a:rPr>
              <a:t>não refuta a hipótese</a:t>
            </a:r>
            <a:r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</a:rPr>
              <a:t> (terra é fator específico, não migra, atividades intensivas em terra se tornam mais atrativas)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</a:rPr>
              <a:t>Com K responsivo a </a:t>
            </a:r>
            <a:r>
              <a:rPr kumimoji="0" lang="pt-BR" sz="1400" b="1" i="1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</a:rPr>
              <a:t>r</a:t>
            </a:r>
            <a:r>
              <a:rPr kumimoji="0" lang="pt-BR" sz="14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</a:rPr>
              <a:t>: </a:t>
            </a:r>
            <a:r>
              <a:rPr kumimoji="0" lang="pt-BR" sz="1400" b="0" i="0" u="sng" strike="noStrike" kern="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</a:rPr>
              <a:t>refuta a hipótese</a:t>
            </a:r>
            <a:r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</a:rPr>
              <a:t> (reduz o estoque de capital na economia, trabalho migra mais para setor de serviços e menos para atividades intensivas em terra)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909E73B-F811-4780-A19D-D06E2CED316C}"/>
              </a:ext>
            </a:extLst>
          </p:cNvPr>
          <p:cNvGraphicFramePr/>
          <p:nvPr>
            <p:extLst/>
          </p:nvPr>
        </p:nvGraphicFramePr>
        <p:xfrm>
          <a:off x="355918" y="2156424"/>
          <a:ext cx="566134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8C8B1CA6-1065-4E20-B835-FC33D3E5BD52}"/>
              </a:ext>
            </a:extLst>
          </p:cNvPr>
          <p:cNvSpPr txBox="1"/>
          <p:nvPr/>
        </p:nvSpPr>
        <p:spPr>
          <a:xfrm>
            <a:off x="3189604" y="6024261"/>
            <a:ext cx="4348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1" u="none" strike="noStrike" kern="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</a:rPr>
              <a:t>Aumenta o preço do fator terra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2322B6F-1A86-445B-8B18-1FC6ACDA5302}"/>
              </a:ext>
            </a:extLst>
          </p:cNvPr>
          <p:cNvSpPr txBox="1"/>
          <p:nvPr/>
        </p:nvSpPr>
        <p:spPr>
          <a:xfrm>
            <a:off x="355919" y="6033888"/>
            <a:ext cx="4348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1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</a:rPr>
              <a:t>Reduz o preço do Fator terra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100204" y="5762538"/>
            <a:ext cx="87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424599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 bldLvl="5"/>
      <p:bldGraphic spid="5" grpId="0" uiExpand="1">
        <p:bldSub>
          <a:bldChart bld="series"/>
        </p:bldSub>
      </p:bldGraphic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2510287"/>
            <a:ext cx="6858000" cy="999676"/>
          </a:xfrm>
        </p:spPr>
        <p:txBody>
          <a:bodyPr/>
          <a:lstStyle/>
          <a:p>
            <a:r>
              <a:rPr lang="pt-BR" sz="3200" b="1">
                <a:latin typeface="+mn-lt"/>
              </a:rPr>
              <a:t>Custo Fiscal e Efetividade da ZFM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BE8D-B5EB-476B-B77D-4125223A88D8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4787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68E4A-1803-49D2-994C-C6142C2B6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36" y="235731"/>
            <a:ext cx="7886700" cy="393998"/>
          </a:xfrm>
        </p:spPr>
        <p:txBody>
          <a:bodyPr/>
          <a:lstStyle/>
          <a:p>
            <a:r>
              <a:rPr lang="en-US" sz="2600" b="1">
                <a:latin typeface="+mn-lt"/>
              </a:rPr>
              <a:t>O </a:t>
            </a:r>
            <a:r>
              <a:rPr lang="en-US" sz="2600" b="1" err="1">
                <a:latin typeface="+mn-lt"/>
              </a:rPr>
              <a:t>Projeto</a:t>
            </a:r>
            <a:endParaRPr lang="en-US" sz="2600" b="1"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BF83A4-740B-4E81-A627-F469C9B91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14" y="669805"/>
            <a:ext cx="8313169" cy="5601599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/>
              <a:t>Estudos independentes sobre impactos socioeconômicos, ambientais, de custos e efetividade do programa </a:t>
            </a:r>
            <a:r>
              <a:rPr lang="pt-BR" sz="1800" b="1"/>
              <a:t>Zona Franca de Manaus</a:t>
            </a:r>
            <a:r>
              <a:rPr lang="pt-BR" sz="1800"/>
              <a:t>: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200"/>
              <a:t>O programa ZFM foi estabelecido pelo Decreto-Lei no. 288/1967.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200"/>
              <a:t>Os incentivos da ZFM foram renovados para até 2073.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200"/>
              <a:t>Há, contudo, poucos estudos sobre seus impactos, custos e efetividade. 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/>
              <a:t>Principais questões levantadas pelos estudos: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200"/>
              <a:t>Como evoluiu a renda per capita, a indústria de transformação e o emprego industrial desde a criação da ZFM?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200"/>
              <a:t>A ZFM  gerou externalidades positivas como melhorias na educação em geral na região, no acesso a serviços de utilidade pública, na dinâmica demográfica, na renda do trabalho, entre outros em comparação com as regiões similares que não receberam esses incentivos?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200"/>
              <a:t>O programa da ZFM evitou, por algum mecanismo, o desmatamento da floresta amazônica? Ou seja, além de cumprir seu papel de permitir a constituição de um parque industrial em região tão remota ao mercado consumidor, de cumprir seu papel de “imperativo de segurança nacional”, tem tido papel de protetor do meio ambiente?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200"/>
              <a:t>Como evoluíram os gastos tributários com o programa? Pode-se dizer que se trata de gasto tributário tal como definido pela Receita Federal do Brasil? Quais os mecanismos de incentivos fiscais dos entes federativos para o programa?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200"/>
              <a:t>Quais os riscos que esse programa está exposto? 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200"/>
              <a:t>Quais oportunidades de investimentos e de programas de desenvolvimento na região com a Zona Franca de Manaus?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583283" y="5919680"/>
            <a:ext cx="87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73430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0582" y="276504"/>
            <a:ext cx="8223367" cy="721362"/>
          </a:xfrm>
        </p:spPr>
        <p:txBody>
          <a:bodyPr/>
          <a:lstStyle/>
          <a:p>
            <a:r>
              <a:rPr lang="pt-BR" sz="2200" b="1">
                <a:latin typeface="+mn-lt"/>
              </a:rPr>
              <a:t>Custo Fiscal da Zona Franca de Manaus vem caindo em valores nominais, reais e em proporção do total de gastos tributários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97701" y="1364573"/>
            <a:ext cx="5556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/>
              <a:t>Gasto Tributário na Zona Franca de Manaus, em R$ bi e em % do Total Nacional  2009 - 2018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20583" y="6048848"/>
            <a:ext cx="3286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/>
              <a:t>Fonte: RFB, TN, Suframa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353174" y="1364573"/>
            <a:ext cx="24669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400" b="1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400" b="1">
                <a:solidFill>
                  <a:schemeClr val="tx1">
                    <a:lumMod val="50000"/>
                    <a:lumOff val="50000"/>
                  </a:schemeClr>
                </a:solidFill>
              </a:rPr>
              <a:t>Em percentual dos gastos tributários totais  do país, ZFM caiu de 17,1%, em 2009, para 8,5%, em 2018.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pt-BR" sz="1400" b="1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400" b="1">
                <a:solidFill>
                  <a:schemeClr val="tx1">
                    <a:lumMod val="50000"/>
                    <a:lumOff val="50000"/>
                  </a:schemeClr>
                </a:solidFill>
              </a:rPr>
              <a:t>Forte expansão do Simples Nacional e de benefícios baseados em IRPF (rendimentos isentos e não-tributável) que beneficiaram mais outras regiões do país.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32D9B399-A9F9-48C9-862F-1130F510CB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723660"/>
              </p:ext>
            </p:extLst>
          </p:nvPr>
        </p:nvGraphicFramePr>
        <p:xfrm>
          <a:off x="520582" y="2102759"/>
          <a:ext cx="5756392" cy="3878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7867291" y="5753819"/>
            <a:ext cx="87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651932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7775" y="365126"/>
            <a:ext cx="7967575" cy="782187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pt-BR" sz="2000" b="1">
                <a:latin typeface="+mn-lt"/>
              </a:rPr>
              <a:t>Simples Nacional e renúncias com IRPF respondem por quase metade do gasto tributário; a região Sudeste detém mais da metade.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981525"/>
              </p:ext>
            </p:extLst>
          </p:nvPr>
        </p:nvGraphicFramePr>
        <p:xfrm>
          <a:off x="628650" y="1767261"/>
          <a:ext cx="4512943" cy="2834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69825">
                  <a:extLst>
                    <a:ext uri="{9D8B030D-6E8A-4147-A177-3AD203B41FA5}">
                      <a16:colId xmlns:a16="http://schemas.microsoft.com/office/drawing/2014/main" val="3119054225"/>
                    </a:ext>
                  </a:extLst>
                </a:gridCol>
                <a:gridCol w="718884">
                  <a:extLst>
                    <a:ext uri="{9D8B030D-6E8A-4147-A177-3AD203B41FA5}">
                      <a16:colId xmlns:a16="http://schemas.microsoft.com/office/drawing/2014/main" val="4152559150"/>
                    </a:ext>
                  </a:extLst>
                </a:gridCol>
                <a:gridCol w="1524234">
                  <a:extLst>
                    <a:ext uri="{9D8B030D-6E8A-4147-A177-3AD203B41FA5}">
                      <a16:colId xmlns:a16="http://schemas.microsoft.com/office/drawing/2014/main" val="1809836209"/>
                    </a:ext>
                  </a:extLst>
                </a:gridCol>
              </a:tblGrid>
              <a:tr h="269846"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Regimes Tributários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Valores</a:t>
                      </a:r>
                      <a:r>
                        <a:rPr lang="pt-BR" sz="1200" baseline="0"/>
                        <a:t> </a:t>
                      </a:r>
                    </a:p>
                    <a:p>
                      <a:pPr algn="ctr"/>
                      <a:r>
                        <a:rPr lang="pt-BR" sz="1200" baseline="0"/>
                        <a:t>R$ bi</a:t>
                      </a:r>
                      <a:endParaRPr lang="pt-BR" sz="120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Participação no Total (%)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791346"/>
                  </a:ext>
                </a:extLst>
              </a:tr>
              <a:tr h="269846">
                <a:tc>
                  <a:txBody>
                    <a:bodyPr/>
                    <a:lstStyle/>
                    <a:p>
                      <a:r>
                        <a:rPr lang="pt-BR" sz="1200"/>
                        <a:t>Simples Nacional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80,6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28,4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089130"/>
                  </a:ext>
                </a:extLst>
              </a:tr>
              <a:tr h="269846">
                <a:tc>
                  <a:txBody>
                    <a:bodyPr/>
                    <a:lstStyle/>
                    <a:p>
                      <a:r>
                        <a:rPr lang="pt-BR" sz="1200"/>
                        <a:t>IRPF*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44,4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17,9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593221"/>
                  </a:ext>
                </a:extLst>
              </a:tr>
              <a:tr h="269846">
                <a:tc>
                  <a:txBody>
                    <a:bodyPr/>
                    <a:lstStyle/>
                    <a:p>
                      <a:r>
                        <a:rPr lang="pt-BR" sz="1200"/>
                        <a:t>Agricultura e Agronegócio**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24,2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8,5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294238"/>
                  </a:ext>
                </a:extLst>
              </a:tr>
              <a:tr h="269846">
                <a:tc>
                  <a:txBody>
                    <a:bodyPr/>
                    <a:lstStyle/>
                    <a:p>
                      <a:r>
                        <a:rPr lang="pt-BR" sz="1200"/>
                        <a:t>Zona</a:t>
                      </a:r>
                      <a:r>
                        <a:rPr lang="pt-BR" sz="1200" baseline="0"/>
                        <a:t> Franca de Manaus</a:t>
                      </a:r>
                      <a:endParaRPr lang="pt-B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24,2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8,5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981791"/>
                  </a:ext>
                </a:extLst>
              </a:tr>
              <a:tr h="269846">
                <a:tc>
                  <a:txBody>
                    <a:bodyPr/>
                    <a:lstStyle/>
                    <a:p>
                      <a:r>
                        <a:rPr lang="pt-BR" sz="1200"/>
                        <a:t>Entidades sem Fins Lucrativos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23,6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8,3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342728"/>
                  </a:ext>
                </a:extLst>
              </a:tr>
              <a:tr h="269846">
                <a:tc>
                  <a:txBody>
                    <a:bodyPr/>
                    <a:lstStyle/>
                    <a:p>
                      <a:r>
                        <a:rPr lang="pt-BR" sz="1200"/>
                        <a:t>Desoneração da Folha de Salários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14,7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5,2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854034"/>
                  </a:ext>
                </a:extLst>
              </a:tr>
              <a:tr h="269846">
                <a:tc>
                  <a:txBody>
                    <a:bodyPr/>
                    <a:lstStyle/>
                    <a:p>
                      <a:r>
                        <a:rPr lang="pt-BR" sz="1200"/>
                        <a:t>Diversos (MEI, Setor Automotivo, REIDI, </a:t>
                      </a:r>
                      <a:r>
                        <a:rPr lang="pt-BR" sz="1200" err="1"/>
                        <a:t>etc</a:t>
                      </a:r>
                      <a:r>
                        <a:rPr lang="pt-BR" sz="120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71,7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25,3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711959"/>
                  </a:ext>
                </a:extLst>
              </a:tr>
              <a:tr h="269846">
                <a:tc>
                  <a:txBody>
                    <a:bodyPr/>
                    <a:lstStyle/>
                    <a:p>
                      <a:r>
                        <a:rPr lang="pt-BR" sz="1200" b="1"/>
                        <a:t>TOTAL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/>
                        <a:t>283,4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/>
                        <a:t>100,0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68837"/>
                  </a:ext>
                </a:extLst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D94F-6DA4-4605-BDB9-386DB8CA1000}" type="slidenum">
              <a:rPr lang="pt-BR" smtClean="0"/>
              <a:t>21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547776" y="4639456"/>
            <a:ext cx="4593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/>
              <a:t>Nota: * Rendimentos Isentos Não Tributáveis + Deduções de Rendimentos tributáveis; ** Desoneração da Cesta Básica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7620941"/>
              </p:ext>
            </p:extLst>
          </p:nvPr>
        </p:nvGraphicFramePr>
        <p:xfrm>
          <a:off x="5227609" y="1767261"/>
          <a:ext cx="3287742" cy="283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47776" y="1397929"/>
            <a:ext cx="7506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/>
              <a:t>Gastos Tributários por Programa e por Regiões  - Ano 2018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47776" y="4974173"/>
            <a:ext cx="6005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/>
              <a:t>Fonte: RFB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A6B4177-3758-40C4-8710-F24E77DF3F0E}"/>
              </a:ext>
            </a:extLst>
          </p:cNvPr>
          <p:cNvSpPr txBox="1"/>
          <p:nvPr/>
        </p:nvSpPr>
        <p:spPr>
          <a:xfrm>
            <a:off x="7867291" y="5753819"/>
            <a:ext cx="87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74949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8022" y="312604"/>
            <a:ext cx="8229600" cy="704702"/>
          </a:xfrm>
        </p:spPr>
        <p:txBody>
          <a:bodyPr>
            <a:noAutofit/>
          </a:bodyPr>
          <a:lstStyle/>
          <a:p>
            <a:pPr algn="just"/>
            <a:r>
              <a:rPr lang="pt-BR" sz="2600" b="1">
                <a:latin typeface="+mn-lt"/>
              </a:rPr>
              <a:t>A arrecadação federal do Amazonas compensa, em parte, as renúncias da ZFM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1520" y="6270768"/>
            <a:ext cx="36086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/>
              <a:t>Fonte: Relatório de Arrecadação  por UF (Receita Federal) e DGT (Receita Federal)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18022" y="1207864"/>
            <a:ext cx="8354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/>
              <a:t>Renúncia da ZFM e Arrecadação Federal – 2000-2017 em R$ bilhões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8547622" y="5854309"/>
            <a:ext cx="87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22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7841845"/>
              </p:ext>
            </p:extLst>
          </p:nvPr>
        </p:nvGraphicFramePr>
        <p:xfrm>
          <a:off x="388312" y="1706199"/>
          <a:ext cx="7950995" cy="4306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1448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759" y="221293"/>
            <a:ext cx="7886700" cy="1325563"/>
          </a:xfrm>
        </p:spPr>
        <p:txBody>
          <a:bodyPr/>
          <a:lstStyle/>
          <a:p>
            <a:r>
              <a:rPr lang="pt-BR" sz="2800" b="1">
                <a:latin typeface="+mn-lt"/>
              </a:rPr>
              <a:t>Presença da indústria na região permite a geração de elevada arrecadação estadual e municipal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D94F-6DA4-4605-BDB9-386DB8CA1000}" type="slidenum">
              <a:rPr lang="pt-BR" smtClean="0"/>
              <a:t>23</a:t>
            </a:fld>
            <a:endParaRPr lang="pt-BR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3695520"/>
              </p:ext>
            </p:extLst>
          </p:nvPr>
        </p:nvGraphicFramePr>
        <p:xfrm>
          <a:off x="533758" y="2193837"/>
          <a:ext cx="3736315" cy="258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2344746"/>
              </p:ext>
            </p:extLst>
          </p:nvPr>
        </p:nvGraphicFramePr>
        <p:xfrm>
          <a:off x="4364965" y="2193837"/>
          <a:ext cx="4150385" cy="258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438866" y="1656271"/>
            <a:ext cx="368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/>
              <a:t>Arrecadação Tributária – Federal, Estadual e Municipal – 2010 – 2017 – em R$ bi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274746" y="1656712"/>
            <a:ext cx="4240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/>
              <a:t>Arrecadação Tributária Total (Federal, Estadual e Municipal) e Gasto Tributário da União com a ZFM – 2010 – 2017 – em R$ bi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38865" y="5978106"/>
            <a:ext cx="6850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/>
              <a:t>Fonte: Suframa a partir de dados da RFB, SEFAZ-AM e SEMEF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BDA319B-6051-465D-AD14-B449A926DE27}"/>
              </a:ext>
            </a:extLst>
          </p:cNvPr>
          <p:cNvSpPr txBox="1"/>
          <p:nvPr/>
        </p:nvSpPr>
        <p:spPr>
          <a:xfrm>
            <a:off x="7867291" y="5753819"/>
            <a:ext cx="87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431237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3965" y="284577"/>
            <a:ext cx="8229600" cy="454098"/>
          </a:xfrm>
        </p:spPr>
        <p:txBody>
          <a:bodyPr>
            <a:normAutofit/>
          </a:bodyPr>
          <a:lstStyle/>
          <a:p>
            <a:pPr algn="just"/>
            <a:r>
              <a:rPr lang="pt-BR" sz="2200" b="1">
                <a:latin typeface="+mn-lt"/>
              </a:rPr>
              <a:t>A arrecadação federal no Amazonas em relação ao seu PIB é elevada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79562" y="861152"/>
            <a:ext cx="8298612" cy="723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/>
              <a:t>Segundo o IBGE</a:t>
            </a:r>
            <a:r>
              <a:rPr lang="pt-BR" sz="1400" b="1"/>
              <a:t>, o Amazonas é o 3º Estado com maior participação dos tributos no PIB Estadual</a:t>
            </a:r>
            <a:r>
              <a:rPr lang="pt-BR" sz="1400"/>
              <a:t>;</a:t>
            </a:r>
          </a:p>
          <a:p>
            <a:pPr marL="174625" indent="-174625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/>
              <a:t>Verificamos que o </a:t>
            </a:r>
            <a:r>
              <a:rPr lang="pt-BR" sz="1400" b="1"/>
              <a:t>Amazonas é o 7º Estado com maior participação na Arrecadação Federal</a:t>
            </a:r>
            <a:r>
              <a:rPr lang="pt-BR" sz="1400"/>
              <a:t> no PIB Estadual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69343" y="1958341"/>
            <a:ext cx="51771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/>
              <a:t>Participação da Arrecadação Tributária no PIB – Estados, ano 2015 %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48188" y="6353580"/>
            <a:ext cx="4245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/>
              <a:t>Fonte: Relatório de Arrecadação  por UF (Receita Federal) e IBGE 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9996991"/>
              </p:ext>
            </p:extLst>
          </p:nvPr>
        </p:nvGraphicFramePr>
        <p:xfrm>
          <a:off x="508958" y="2266118"/>
          <a:ext cx="7917100" cy="3780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7867291" y="5753819"/>
            <a:ext cx="87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950030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6724" y="222280"/>
            <a:ext cx="8411834" cy="1742536"/>
          </a:xfrm>
        </p:spPr>
        <p:txBody>
          <a:bodyPr/>
          <a:lstStyle/>
          <a:p>
            <a:r>
              <a:rPr lang="pt-BR" sz="2600" b="1">
                <a:latin typeface="+mn-lt"/>
              </a:rPr>
              <a:t>Efetividade da ZFM: o multiplicador de gastos tributários sobre a renda é superior a unidade</a:t>
            </a:r>
            <a:br>
              <a:rPr lang="pt-BR" sz="2600" b="1">
                <a:latin typeface="+mn-lt"/>
              </a:rPr>
            </a:br>
            <a:br>
              <a:rPr lang="pt-BR" sz="2600" b="1">
                <a:latin typeface="+mn-lt"/>
              </a:rPr>
            </a:br>
            <a:r>
              <a:rPr lang="pt-BR" sz="1400" i="1">
                <a:latin typeface="+mn-lt"/>
              </a:rPr>
              <a:t>Para cada R$1,0 gasto com incentivos para a ZFM, a renda da região metropolitana de Manaus cresce mais do que R$1,0. No Brasil, na média geral, gastos governamentais tem multiplicador fiscal bem inferior a unidade</a:t>
            </a:r>
            <a:r>
              <a:rPr lang="pt-BR" sz="1800" i="1">
                <a:latin typeface="+mn-lt"/>
              </a:rPr>
              <a:t>.</a:t>
            </a:r>
            <a:br>
              <a:rPr lang="pt-BR" sz="1800" i="1">
                <a:latin typeface="+mn-lt"/>
              </a:rPr>
            </a:br>
            <a:r>
              <a:rPr lang="pt-BR" sz="1800" i="1">
                <a:latin typeface="+mn-lt"/>
              </a:rPr>
              <a:t> 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772963"/>
              </p:ext>
            </p:extLst>
          </p:nvPr>
        </p:nvGraphicFramePr>
        <p:xfrm>
          <a:off x="506084" y="2097422"/>
          <a:ext cx="8009266" cy="23164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955987">
                  <a:extLst>
                    <a:ext uri="{9D8B030D-6E8A-4147-A177-3AD203B41FA5}">
                      <a16:colId xmlns:a16="http://schemas.microsoft.com/office/drawing/2014/main" val="4193535881"/>
                    </a:ext>
                  </a:extLst>
                </a:gridCol>
                <a:gridCol w="1779710">
                  <a:extLst>
                    <a:ext uri="{9D8B030D-6E8A-4147-A177-3AD203B41FA5}">
                      <a16:colId xmlns:a16="http://schemas.microsoft.com/office/drawing/2014/main" val="1007276337"/>
                    </a:ext>
                  </a:extLst>
                </a:gridCol>
                <a:gridCol w="1592250">
                  <a:extLst>
                    <a:ext uri="{9D8B030D-6E8A-4147-A177-3AD203B41FA5}">
                      <a16:colId xmlns:a16="http://schemas.microsoft.com/office/drawing/2014/main" val="3739696031"/>
                    </a:ext>
                  </a:extLst>
                </a:gridCol>
                <a:gridCol w="1681319">
                  <a:extLst>
                    <a:ext uri="{9D8B030D-6E8A-4147-A177-3AD203B41FA5}">
                      <a16:colId xmlns:a16="http://schemas.microsoft.com/office/drawing/2014/main" val="1476300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/>
                        <a:t>Controle Sintético*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/>
                        <a:t>Usando</a:t>
                      </a:r>
                      <a:r>
                        <a:rPr lang="pt-BR" sz="1600" baseline="0"/>
                        <a:t> Parâmetros de </a:t>
                      </a:r>
                      <a:r>
                        <a:rPr lang="pt-BR" sz="1600" baseline="0" err="1"/>
                        <a:t>Possebom</a:t>
                      </a:r>
                      <a:r>
                        <a:rPr lang="pt-BR" sz="1600" baseline="0"/>
                        <a:t> (2017)**</a:t>
                      </a:r>
                      <a:endParaRPr lang="pt-BR" sz="160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/>
                        <a:t>Comparação</a:t>
                      </a:r>
                      <a:r>
                        <a:rPr lang="pt-BR" sz="1600" baseline="0"/>
                        <a:t> com Belém***</a:t>
                      </a:r>
                      <a:endParaRPr lang="pt-BR" sz="160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95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/>
                        <a:t>Considerando</a:t>
                      </a:r>
                      <a:r>
                        <a:rPr lang="pt-BR" sz="1400" baseline="0"/>
                        <a:t> o Gasto Tributário Total conforme DGT/RFB</a:t>
                      </a:r>
                      <a:endParaRPr lang="pt-BR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/>
                        <a:t>1,14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/>
                        <a:t>1,48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/>
                        <a:t>1,19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186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/>
                        <a:t>Considerando</a:t>
                      </a:r>
                      <a:r>
                        <a:rPr lang="pt-BR" sz="1400" baseline="0"/>
                        <a:t> Gasto Tributário Total (DGT/RFB) menos Arrecadação Federal do AM</a:t>
                      </a:r>
                      <a:endParaRPr lang="pt-B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/>
                        <a:t>2,33</a:t>
                      </a:r>
                    </a:p>
                    <a:p>
                      <a:pPr algn="ctr"/>
                      <a:endParaRPr lang="pt-BR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/>
                        <a:t>3,03</a:t>
                      </a:r>
                    </a:p>
                    <a:p>
                      <a:pPr algn="ctr"/>
                      <a:endParaRPr lang="pt-BR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/>
                        <a:t>2,44</a:t>
                      </a:r>
                    </a:p>
                    <a:p>
                      <a:pPr algn="ctr"/>
                      <a:endParaRPr lang="pt-BR" sz="1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2200235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506084" y="4534794"/>
            <a:ext cx="80092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/>
              <a:t>Notas: </a:t>
            </a:r>
          </a:p>
          <a:p>
            <a:r>
              <a:rPr lang="pt-BR" sz="1200"/>
              <a:t>* Usa-se média ponderada assim definida: 61%* da renda per capita da RM de Belém, 23,5% da renda per capita do interior do Pará e 15,5% da renda per capita da RM do Macapá. Parâmetros gerados por nossas estimativas conforme controle sintético. </a:t>
            </a:r>
          </a:p>
          <a:p>
            <a:r>
              <a:rPr lang="pt-BR" sz="1200"/>
              <a:t>** Usa-se resultado médio conforme V. </a:t>
            </a:r>
            <a:r>
              <a:rPr lang="pt-BR" sz="1200" err="1"/>
              <a:t>Possebom</a:t>
            </a:r>
            <a:r>
              <a:rPr lang="pt-BR" sz="1200"/>
              <a:t> (2017). </a:t>
            </a:r>
            <a:r>
              <a:rPr lang="pt-BR" sz="1200" err="1"/>
              <a:t>Free</a:t>
            </a:r>
            <a:r>
              <a:rPr lang="pt-BR" sz="1200"/>
              <a:t> Trade Zone </a:t>
            </a:r>
            <a:r>
              <a:rPr lang="pt-BR" sz="1200" err="1"/>
              <a:t>of</a:t>
            </a:r>
            <a:r>
              <a:rPr lang="pt-BR" sz="1200"/>
              <a:t> Manaus: </a:t>
            </a:r>
            <a:r>
              <a:rPr lang="pt-BR" sz="1200" err="1"/>
              <a:t>an</a:t>
            </a:r>
            <a:r>
              <a:rPr lang="pt-BR" sz="1200"/>
              <a:t> </a:t>
            </a:r>
            <a:r>
              <a:rPr lang="pt-BR" sz="1200" err="1"/>
              <a:t>impact</a:t>
            </a:r>
            <a:r>
              <a:rPr lang="pt-BR" sz="1200"/>
              <a:t> </a:t>
            </a:r>
            <a:r>
              <a:rPr lang="pt-BR" sz="1200" err="1"/>
              <a:t>evaluation</a:t>
            </a:r>
            <a:r>
              <a:rPr lang="pt-BR" sz="1200"/>
              <a:t> </a:t>
            </a:r>
            <a:r>
              <a:rPr lang="pt-BR" sz="1200" err="1"/>
              <a:t>using</a:t>
            </a:r>
            <a:r>
              <a:rPr lang="pt-BR" sz="1200"/>
              <a:t> </a:t>
            </a:r>
            <a:r>
              <a:rPr lang="pt-BR" sz="1200" err="1"/>
              <a:t>the</a:t>
            </a:r>
            <a:r>
              <a:rPr lang="pt-BR" sz="1200"/>
              <a:t> </a:t>
            </a:r>
            <a:r>
              <a:rPr lang="pt-BR" sz="1200" err="1"/>
              <a:t>Synthetic</a:t>
            </a:r>
            <a:r>
              <a:rPr lang="pt-BR" sz="1200"/>
              <a:t> </a:t>
            </a:r>
            <a:r>
              <a:rPr lang="pt-BR" sz="1200" err="1"/>
              <a:t>Contrl</a:t>
            </a:r>
            <a:r>
              <a:rPr lang="pt-BR" sz="1200"/>
              <a:t> </a:t>
            </a:r>
            <a:r>
              <a:rPr lang="pt-BR" sz="1200" err="1"/>
              <a:t>Method</a:t>
            </a:r>
            <a:r>
              <a:rPr lang="pt-BR" sz="1200"/>
              <a:t>. </a:t>
            </a:r>
            <a:r>
              <a:rPr lang="pt-BR" sz="1200" i="1"/>
              <a:t>Revista Brasileira de Economia</a:t>
            </a:r>
            <a:r>
              <a:rPr lang="pt-BR" sz="1200"/>
              <a:t>, 71 (2), p. 217-231. Valores médios aproximados obtidos de inspeção visual da figura 1 para o período mais recente. </a:t>
            </a:r>
          </a:p>
          <a:p>
            <a:r>
              <a:rPr lang="pt-BR" sz="1200"/>
              <a:t>*** Usa-se média simples entre a renda per capital da RM de Manaus e da RM de Belém.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220308" y="1797709"/>
            <a:ext cx="1407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/>
              <a:t>Base: Ano 2010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2957E18-FB43-4779-86E3-7D3903BAC67F}"/>
              </a:ext>
            </a:extLst>
          </p:cNvPr>
          <p:cNvSpPr txBox="1"/>
          <p:nvPr/>
        </p:nvSpPr>
        <p:spPr>
          <a:xfrm>
            <a:off x="7867291" y="5753819"/>
            <a:ext cx="87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312623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302604"/>
            <a:ext cx="8084230" cy="956854"/>
          </a:xfrm>
        </p:spPr>
        <p:txBody>
          <a:bodyPr>
            <a:normAutofit fontScale="90000"/>
          </a:bodyPr>
          <a:lstStyle/>
          <a:p>
            <a:pPr algn="l"/>
            <a:r>
              <a:rPr lang="pt-BR" sz="2600" b="1">
                <a:latin typeface="+mn-lt"/>
              </a:rPr>
              <a:t>Custo do Sistema de Incentivos Fiscais da Zona Franca de Manaus: avaliações sobre o conceito de gasto tributário da RFB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95535" y="1464697"/>
            <a:ext cx="8084231" cy="4296852"/>
          </a:xfrm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600"/>
              <a:t>Benefícios com a ZFM não é política de governo, portanto, não deveria ser tratado como “gasto tributário” (art. 40 / ADCT, Constituição Federal do Brasil). 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600"/>
              <a:t>Efeitos dinâmicos dos incentivos: deslocamento das empresas para fora do país com significativa perda de arrecadação doméstica.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600"/>
              <a:t>Ressalvas à quantificação dos gastos no DGT/RFB nos casos em que os tributos são recuperáveis: na ZFM não há, mas fora da ZFM paga e recupera, portanto, não há renúncia.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600"/>
              <a:t>Evidências de que o DGT/RFB está inflado ou inconsistente: 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200"/>
              <a:t>Renúncias do IPI-Importação são superiores à renúncia de Imposto de Importação em alguns anos.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200"/>
              <a:t>Renúncias de PIS/COFINS-importação para matéria prima e bens de capital (nestes casos PIS/COFINS) são recuperáveis -na ZFM não há, mas fora da ZFM paga e recupera, portanto, não há renúncia). 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200"/>
              <a:t>Renúncias de PIS/COFINS nas vendas para a ZFM - só há renúncia para bens consumidos na própria ZFM.</a:t>
            </a:r>
          </a:p>
          <a:p>
            <a:pPr marL="457200" lvl="1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1400"/>
          </a:p>
          <a:p>
            <a:endParaRPr lang="pt-BR" sz="1800"/>
          </a:p>
        </p:txBody>
      </p:sp>
      <p:sp>
        <p:nvSpPr>
          <p:cNvPr id="5" name="CaixaDeTexto 4"/>
          <p:cNvSpPr txBox="1"/>
          <p:nvPr/>
        </p:nvSpPr>
        <p:spPr>
          <a:xfrm>
            <a:off x="7867291" y="5753819"/>
            <a:ext cx="87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1015879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390699"/>
            <a:ext cx="8229600" cy="573578"/>
          </a:xfrm>
        </p:spPr>
        <p:txBody>
          <a:bodyPr/>
          <a:lstStyle/>
          <a:p>
            <a:pPr algn="l"/>
            <a:r>
              <a:rPr lang="pt-BR" sz="3200" b="1">
                <a:latin typeface="+mn-lt"/>
              </a:rPr>
              <a:t>Considerações sobre a questão fiscal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534837" y="1262380"/>
            <a:ext cx="7970808" cy="4733026"/>
          </a:xfrm>
        </p:spPr>
        <p:txBody>
          <a:bodyPr>
            <a:noAutofit/>
          </a:bodyPr>
          <a:lstStyle/>
          <a:p>
            <a:pPr algn="just">
              <a:lnSpc>
                <a:spcPct val="124000"/>
              </a:lnSpc>
              <a:buFont typeface="Wingdings" panose="05000000000000000000" pitchFamily="2" charset="2"/>
              <a:buChar char="ü"/>
            </a:pPr>
            <a:r>
              <a:rPr lang="pt-BR" sz="1500"/>
              <a:t>É questionável o enquadramento da ZFM como verdadeira renúncia tributária (política econômica).</a:t>
            </a:r>
          </a:p>
          <a:p>
            <a:pPr algn="just">
              <a:lnSpc>
                <a:spcPct val="124000"/>
              </a:lnSpc>
              <a:buFont typeface="Wingdings" panose="05000000000000000000" pitchFamily="2" charset="2"/>
              <a:buChar char="ü"/>
            </a:pPr>
            <a:r>
              <a:rPr lang="pt-BR" sz="1500" b="1"/>
              <a:t>Parte dos valores constantes no DGT são questionáveis</a:t>
            </a:r>
            <a:r>
              <a:rPr lang="pt-BR" sz="1500"/>
              <a:t>, por incluírem itens que não representam perda de arrecadação dos respectivos tributos.</a:t>
            </a:r>
          </a:p>
          <a:p>
            <a:pPr algn="just">
              <a:lnSpc>
                <a:spcPct val="124000"/>
              </a:lnSpc>
              <a:buFont typeface="Wingdings" panose="05000000000000000000" pitchFamily="2" charset="2"/>
              <a:buChar char="ü"/>
            </a:pPr>
            <a:r>
              <a:rPr lang="pt-BR" sz="1500"/>
              <a:t>Os valores relativos à ZFM estão em relação dinâmica com a carga tributária ou renúncia das demais regiões, não podendo ser considerados de forma absolutamente nominal (o aumento ou renúncia de uma determinada região influencia a carga tributária da outra). </a:t>
            </a:r>
          </a:p>
          <a:p>
            <a:pPr algn="just">
              <a:lnSpc>
                <a:spcPct val="124000"/>
              </a:lnSpc>
              <a:buFont typeface="Wingdings" panose="05000000000000000000" pitchFamily="2" charset="2"/>
              <a:buChar char="ü"/>
            </a:pPr>
            <a:r>
              <a:rPr lang="pt-BR" sz="1500" b="1"/>
              <a:t>Constatamos que, no Estado do Amazonas, a arrecadação tem acentuada participação no PIB.</a:t>
            </a:r>
          </a:p>
          <a:p>
            <a:pPr algn="just">
              <a:lnSpc>
                <a:spcPct val="124000"/>
              </a:lnSpc>
              <a:buFont typeface="Wingdings" panose="05000000000000000000" pitchFamily="2" charset="2"/>
              <a:buChar char="ü"/>
            </a:pPr>
            <a:r>
              <a:rPr lang="pt-BR" sz="1500" b="1"/>
              <a:t>Sem Zona Franca de Manaus, dificilmente o estado teria a arrecadação tributária observada.</a:t>
            </a:r>
          </a:p>
          <a:p>
            <a:pPr algn="just">
              <a:lnSpc>
                <a:spcPct val="124000"/>
              </a:lnSpc>
              <a:buFont typeface="Wingdings" panose="05000000000000000000" pitchFamily="2" charset="2"/>
              <a:buChar char="ü"/>
            </a:pPr>
            <a:r>
              <a:rPr lang="pt-BR" sz="1500"/>
              <a:t>A proporção do gasto tributário para a ZFM em relação ao total vem caindo no tempo, de 17% para 8,5%.</a:t>
            </a:r>
          </a:p>
          <a:p>
            <a:pPr algn="just">
              <a:lnSpc>
                <a:spcPct val="124000"/>
              </a:lnSpc>
              <a:buFont typeface="Wingdings" panose="05000000000000000000" pitchFamily="2" charset="2"/>
              <a:buChar char="ü"/>
            </a:pPr>
            <a:r>
              <a:rPr lang="pt-BR" sz="1500"/>
              <a:t>A </a:t>
            </a:r>
            <a:r>
              <a:rPr lang="pt-BR" sz="1500" b="1"/>
              <a:t>indústria brasileira </a:t>
            </a:r>
            <a:r>
              <a:rPr lang="pt-BR" sz="1500"/>
              <a:t>representa baixa participação no gasto tributário total (11%).</a:t>
            </a:r>
          </a:p>
          <a:p>
            <a:pPr algn="just">
              <a:lnSpc>
                <a:spcPct val="124000"/>
              </a:lnSpc>
              <a:buFont typeface="Wingdings" panose="05000000000000000000" pitchFamily="2" charset="2"/>
              <a:buChar char="ü"/>
            </a:pPr>
            <a:r>
              <a:rPr lang="pt-BR" sz="1500"/>
              <a:t>O </a:t>
            </a:r>
            <a:r>
              <a:rPr lang="pt-BR" sz="1500" b="1"/>
              <a:t>multiplicador de gasto tributário com a ZFM é superior a unidade</a:t>
            </a:r>
            <a:r>
              <a:rPr lang="pt-BR" sz="1500"/>
              <a:t>, podendo passar de 3,0. </a:t>
            </a:r>
          </a:p>
          <a:p>
            <a:pPr marL="0" indent="0" algn="just">
              <a:lnSpc>
                <a:spcPct val="124000"/>
              </a:lnSpc>
              <a:buNone/>
            </a:pPr>
            <a:endParaRPr lang="pt-BR" sz="1400" b="1"/>
          </a:p>
          <a:p>
            <a:pPr algn="just">
              <a:lnSpc>
                <a:spcPct val="124000"/>
              </a:lnSpc>
              <a:buFont typeface="Wingdings" panose="05000000000000000000" pitchFamily="2" charset="2"/>
              <a:buChar char="ü"/>
            </a:pPr>
            <a:endParaRPr lang="pt-BR" sz="1400" b="1"/>
          </a:p>
          <a:p>
            <a:pPr marL="274638" indent="-274638" algn="just">
              <a:lnSpc>
                <a:spcPct val="124000"/>
              </a:lnSpc>
            </a:pPr>
            <a:endParaRPr lang="pt-BR" sz="1400"/>
          </a:p>
          <a:p>
            <a:pPr marL="274638" indent="-274638" algn="just">
              <a:lnSpc>
                <a:spcPct val="124000"/>
              </a:lnSpc>
            </a:pPr>
            <a:endParaRPr lang="pt-BR" sz="1400"/>
          </a:p>
        </p:txBody>
      </p:sp>
      <p:sp>
        <p:nvSpPr>
          <p:cNvPr id="6" name="CaixaDeTexto 5"/>
          <p:cNvSpPr txBox="1"/>
          <p:nvPr/>
        </p:nvSpPr>
        <p:spPr>
          <a:xfrm>
            <a:off x="8246853" y="5816491"/>
            <a:ext cx="87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337790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2510287"/>
            <a:ext cx="6858000" cy="999676"/>
          </a:xfrm>
        </p:spPr>
        <p:txBody>
          <a:bodyPr/>
          <a:lstStyle/>
          <a:p>
            <a:r>
              <a:rPr lang="pt-BR" sz="3200" b="1">
                <a:latin typeface="+mn-lt"/>
              </a:rPr>
              <a:t>Riscos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BE8D-B5EB-476B-B77D-4125223A88D8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48276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1478" y="171816"/>
            <a:ext cx="7886700" cy="524970"/>
          </a:xfrm>
        </p:spPr>
        <p:txBody>
          <a:bodyPr/>
          <a:lstStyle/>
          <a:p>
            <a:r>
              <a:rPr lang="pt-BR" sz="2800" b="1">
                <a:latin typeface="+mn-lt"/>
              </a:rPr>
              <a:t>Riscos de desestruturação do PIM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8790" y="905437"/>
            <a:ext cx="8302131" cy="5265131"/>
          </a:xfrm>
        </p:spPr>
        <p:txBody>
          <a:bodyPr/>
          <a:lstStyle/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1800"/>
              <a:t>Forte risco de o parque industrial existente, que gera cerca de 500 mil empregos diretos e indiretos, ser afetado por choques externos como abertura comercial e agenda de reforma tributária.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200"/>
              <a:t>Abertura comercial e reforma tributária são muito bem vindas para todo o país.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200"/>
              <a:t>Região precisa se preparar para esses desafios.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200"/>
              <a:t>40 mil postos de trabalho foram fechados (queda de 50% do emprego no PIM) com a abertura comercial adotada no começo dos anos 1990.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1800"/>
              <a:t>Poucos medidas ao alcance do Poder Executivo podem ser suficientes para a reversão de planos de investimentos para a região.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200"/>
              <a:t>Mesmo a ZFM tendo sido prorrogada da Constituição Federal para até 2073 (ADCT, art. 40º.), simples alterações em IPI, II ou PIS-</a:t>
            </a:r>
            <a:r>
              <a:rPr lang="pt-BR" sz="1200" err="1"/>
              <a:t>Cofins</a:t>
            </a:r>
            <a:r>
              <a:rPr lang="pt-BR" sz="1200"/>
              <a:t>, por meio de decreto ou MP, podem retirar a vantagem competitiva de se posicionar no PIM.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1800"/>
              <a:t>Falta de planejamento de longo prazo para a sustentação do PIM deixa o programa à mercê de debates sem fundamentação e sem base científica. 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200"/>
              <a:t>ZFM tem sido alvo de críticas sem estudos e fundamentação e sem comparações com outros gastos tributários possivelmente menos efetivos. 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pt-BR" sz="1800"/>
          </a:p>
        </p:txBody>
      </p:sp>
      <p:sp>
        <p:nvSpPr>
          <p:cNvPr id="4" name="CaixaDeTexto 3"/>
          <p:cNvSpPr txBox="1"/>
          <p:nvPr/>
        </p:nvSpPr>
        <p:spPr>
          <a:xfrm>
            <a:off x="7867291" y="5753819"/>
            <a:ext cx="87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34293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68E4A-1803-49D2-994C-C6142C2B6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36" y="391918"/>
            <a:ext cx="7886700" cy="427591"/>
          </a:xfrm>
        </p:spPr>
        <p:txBody>
          <a:bodyPr/>
          <a:lstStyle/>
          <a:p>
            <a:r>
              <a:rPr lang="en-US" sz="2600" b="1" err="1">
                <a:latin typeface="+mn-lt"/>
              </a:rPr>
              <a:t>Metodologias</a:t>
            </a:r>
            <a:r>
              <a:rPr lang="en-US" sz="2600" b="1">
                <a:latin typeface="+mn-lt"/>
              </a:rPr>
              <a:t> e Fonte de Dados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BF83A4-740B-4E81-A627-F469C9B91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92" y="966380"/>
            <a:ext cx="8580588" cy="5374035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400" b="1"/>
              <a:t>Metodologias usadas: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200" b="1"/>
              <a:t>Análises de Controle Sintético </a:t>
            </a:r>
            <a:r>
              <a:rPr lang="pt-BR" sz="1200"/>
              <a:t>(Abadie et. al. 2010): criação de um grupo de controle (</a:t>
            </a:r>
            <a:r>
              <a:rPr lang="pt-BR" sz="1200" i="1" err="1"/>
              <a:t>contrafactual</a:t>
            </a:r>
            <a:r>
              <a:rPr lang="pt-BR" sz="1200" i="1"/>
              <a:t>)</a:t>
            </a:r>
            <a:r>
              <a:rPr lang="pt-BR" sz="1200"/>
              <a:t> para comparar com a região atingida (região tratada) pela política pública (o programa de incentivos fiscais para o PIM- Polo Industrial de Manaus). 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000"/>
              <a:t>Neste estudo, o grupo de controle consiste na ponderação da Região Metropolitana de Belém (65%), interior do Pará (23,5%) e Região Metropolitana de Macapá (15,5%).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000"/>
              <a:t>Para gerar os pesos foram utilizados dados do IBGE por áreas mínimas comparáveis (AMC), de 1920 a 1970); pesos tais que permitiram que a região não-tratada tivesse o mesmo comportamento da Região Metropolitana de Manaus, antes da ZFM.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000"/>
              <a:t>Resultados para anos de 1981 a 2015, para grupo de tratamento (ZFM) e grupo de controle (conforme acima), com intervalo de confiança construídos para o nível de 95% de confiança. 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200" b="1"/>
              <a:t>Análise em Painel de Dados </a:t>
            </a:r>
            <a:r>
              <a:rPr lang="pt-BR" sz="1200"/>
              <a:t>(</a:t>
            </a:r>
            <a:r>
              <a:rPr lang="pt-BR" sz="1200" err="1"/>
              <a:t>Baltagi</a:t>
            </a:r>
            <a:r>
              <a:rPr lang="pt-BR" sz="1200"/>
              <a:t>, 2013; </a:t>
            </a:r>
            <a:r>
              <a:rPr lang="pt-BR" sz="1200" err="1"/>
              <a:t>Wooldridge</a:t>
            </a:r>
            <a:r>
              <a:rPr lang="pt-BR" sz="1200"/>
              <a:t>, 2010, </a:t>
            </a:r>
            <a:r>
              <a:rPr lang="pt-BR" sz="1200" err="1"/>
              <a:t>etc</a:t>
            </a:r>
            <a:r>
              <a:rPr lang="pt-BR" sz="1200"/>
              <a:t>): permite testar a influência de diversas heterogeneidades entre as unidades de observação da análise; permite atenuar problemas de </a:t>
            </a:r>
            <a:r>
              <a:rPr lang="pt-BR" sz="1200" err="1"/>
              <a:t>endogeneidade</a:t>
            </a:r>
            <a:r>
              <a:rPr lang="pt-BR" sz="1200"/>
              <a:t> e de variáveis omitidas. 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000"/>
              <a:t>Fraca disponibilidade de dados mais remotos obrigou que o estudo fosse somente a partir de 2010, com dados anuais por municípios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200" b="1"/>
              <a:t>Análise de Equilíbrio Geral Computável</a:t>
            </a:r>
            <a:r>
              <a:rPr lang="pt-BR" sz="1200"/>
              <a:t>: simula o comportamento dos agentes econômicos e suas interações nos diversos mercados através de transações econômicas comuns da sociedade. 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000"/>
              <a:t>Neste estudo, essa análise permite entender como as atividades econômicas intensivas no uso da terra seriam impactadas diante de mudanças nas condições existentes que garantem a competitividade do PIM. 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400" b="1"/>
              <a:t>Fonte de dados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000"/>
              <a:t>IBGE (Censos, PNAD, </a:t>
            </a:r>
            <a:r>
              <a:rPr lang="pt-BR" sz="1000" err="1"/>
              <a:t>etc</a:t>
            </a:r>
            <a:r>
              <a:rPr lang="pt-BR" sz="1000"/>
              <a:t>), IPEADATA (diversos dados), RFB, SUFRAMA, RAIS/TEM, PRODES/INPE, STN, </a:t>
            </a:r>
            <a:r>
              <a:rPr lang="pt-BR" sz="1000" err="1"/>
              <a:t>LOAs</a:t>
            </a:r>
            <a:r>
              <a:rPr lang="pt-BR" sz="1000"/>
              <a:t> e </a:t>
            </a:r>
            <a:r>
              <a:rPr lang="pt-BR" sz="1000" err="1"/>
              <a:t>LDOs</a:t>
            </a:r>
            <a:r>
              <a:rPr lang="pt-BR" sz="1000"/>
              <a:t> dos Estados.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747185" y="5849512"/>
            <a:ext cx="87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47676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1616" y="537655"/>
            <a:ext cx="8361833" cy="652791"/>
          </a:xfrm>
        </p:spPr>
        <p:txBody>
          <a:bodyPr/>
          <a:lstStyle/>
          <a:p>
            <a:r>
              <a:rPr lang="pt-BR" sz="2400" b="1">
                <a:latin typeface="+mn-lt"/>
              </a:rPr>
              <a:t>Efeitos de choques adversos sobre o Polo Industrial de Manaus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125419" y="6015788"/>
            <a:ext cx="1502074" cy="365125"/>
          </a:xfrm>
        </p:spPr>
        <p:txBody>
          <a:bodyPr/>
          <a:lstStyle/>
          <a:p>
            <a:r>
              <a:rPr lang="pt-BR"/>
              <a:t>29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196594"/>
              </p:ext>
            </p:extLst>
          </p:nvPr>
        </p:nvGraphicFramePr>
        <p:xfrm>
          <a:off x="515502" y="1802919"/>
          <a:ext cx="8267947" cy="2803587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3214809">
                  <a:extLst>
                    <a:ext uri="{9D8B030D-6E8A-4147-A177-3AD203B41FA5}">
                      <a16:colId xmlns:a16="http://schemas.microsoft.com/office/drawing/2014/main" val="541284066"/>
                    </a:ext>
                  </a:extLst>
                </a:gridCol>
                <a:gridCol w="2684648">
                  <a:extLst>
                    <a:ext uri="{9D8B030D-6E8A-4147-A177-3AD203B41FA5}">
                      <a16:colId xmlns:a16="http://schemas.microsoft.com/office/drawing/2014/main" val="2253429198"/>
                    </a:ext>
                  </a:extLst>
                </a:gridCol>
                <a:gridCol w="2368490">
                  <a:extLst>
                    <a:ext uri="{9D8B030D-6E8A-4147-A177-3AD203B41FA5}">
                      <a16:colId xmlns:a16="http://schemas.microsoft.com/office/drawing/2014/main" val="3901131497"/>
                    </a:ext>
                  </a:extLst>
                </a:gridCol>
              </a:tblGrid>
              <a:tr h="50094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effectLst/>
                        </a:rPr>
                        <a:t>Perda de Emprego Direto </a:t>
                      </a:r>
                    </a:p>
                    <a:p>
                      <a:pPr algn="ctr" fontAlgn="b"/>
                      <a:r>
                        <a:rPr lang="pt-BR" sz="1200" b="1" u="none" strike="noStrike">
                          <a:effectLst/>
                        </a:rPr>
                        <a:t>(em postos)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effectLst/>
                        </a:rPr>
                        <a:t>Perda de Faturamento </a:t>
                      </a:r>
                    </a:p>
                    <a:p>
                      <a:pPr algn="ctr" fontAlgn="b"/>
                      <a:r>
                        <a:rPr lang="pt-BR" sz="1200" b="1" u="none" strike="noStrike">
                          <a:effectLst/>
                        </a:rPr>
                        <a:t>(em US$)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183397"/>
                  </a:ext>
                </a:extLst>
              </a:tr>
              <a:tr h="25668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u="none" strike="noStrike">
                          <a:effectLst/>
                        </a:rPr>
                        <a:t>Efeito da Abertura Comercia l (Plano Collor 1990)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effectLst/>
                        </a:rPr>
                        <a:t>39.064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effectLst/>
                        </a:rPr>
                        <a:t>1,75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b"/>
                </a:tc>
                <a:extLst>
                  <a:ext uri="{0D108BD9-81ED-4DB2-BD59-A6C34878D82A}">
                    <a16:rowId xmlns:a16="http://schemas.microsoft.com/office/drawing/2014/main" val="1754103231"/>
                  </a:ext>
                </a:extLst>
              </a:tr>
              <a:tr h="25668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u="none" strike="noStrike">
                          <a:effectLst/>
                        </a:rPr>
                        <a:t>Efeito da Recessão Brasileira (2014-2017)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effectLst/>
                        </a:rPr>
                        <a:t>34.747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effectLst/>
                        </a:rPr>
                        <a:t>11,47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b"/>
                </a:tc>
                <a:extLst>
                  <a:ext uri="{0D108BD9-81ED-4DB2-BD59-A6C34878D82A}">
                    <a16:rowId xmlns:a16="http://schemas.microsoft.com/office/drawing/2014/main" val="3417347924"/>
                  </a:ext>
                </a:extLst>
              </a:tr>
              <a:tr h="25668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u="none" strike="noStrike">
                          <a:effectLst/>
                        </a:rPr>
                        <a:t>Efeito da Crise Mundial (2008)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effectLst/>
                        </a:rPr>
                        <a:t>5.971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effectLst/>
                        </a:rPr>
                        <a:t>4,21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b"/>
                </a:tc>
                <a:extLst>
                  <a:ext uri="{0D108BD9-81ED-4DB2-BD59-A6C34878D82A}">
                    <a16:rowId xmlns:a16="http://schemas.microsoft.com/office/drawing/2014/main" val="1052978063"/>
                  </a:ext>
                </a:extLst>
              </a:tr>
              <a:tr h="256681">
                <a:tc>
                  <a:txBody>
                    <a:bodyPr/>
                    <a:lstStyle/>
                    <a:p>
                      <a:pPr algn="l" fontAlgn="b"/>
                      <a:endParaRPr lang="pt-BR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b"/>
                </a:tc>
                <a:extLst>
                  <a:ext uri="{0D108BD9-81ED-4DB2-BD59-A6C34878D82A}">
                    <a16:rowId xmlns:a16="http://schemas.microsoft.com/office/drawing/2014/main" val="2185305408"/>
                  </a:ext>
                </a:extLst>
              </a:tr>
              <a:tr h="50094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effectLst/>
                        </a:rPr>
                        <a:t>Perda de Emprego Direto </a:t>
                      </a:r>
                    </a:p>
                    <a:p>
                      <a:pPr algn="ctr" fontAlgn="b"/>
                      <a:r>
                        <a:rPr lang="pt-BR" sz="1200" b="1" u="none" strike="noStrike">
                          <a:effectLst/>
                        </a:rPr>
                        <a:t>(em percentual)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effectLst/>
                        </a:rPr>
                        <a:t>Perda de Faturamento</a:t>
                      </a:r>
                    </a:p>
                    <a:p>
                      <a:pPr algn="ctr" fontAlgn="b"/>
                      <a:r>
                        <a:rPr lang="pt-BR" sz="1200" b="1" u="none" strike="noStrike">
                          <a:effectLst/>
                        </a:rPr>
                        <a:t> (em percentual)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933625"/>
                  </a:ext>
                </a:extLst>
              </a:tr>
              <a:tr h="25668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u="none" strike="noStrike">
                          <a:effectLst/>
                        </a:rPr>
                        <a:t>Efeito da Abertura Comercia l (Plano Collor 1990)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effectLst/>
                        </a:rPr>
                        <a:t>50,9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effectLst/>
                        </a:rPr>
                        <a:t>20,9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b"/>
                </a:tc>
                <a:extLst>
                  <a:ext uri="{0D108BD9-81ED-4DB2-BD59-A6C34878D82A}">
                    <a16:rowId xmlns:a16="http://schemas.microsoft.com/office/drawing/2014/main" val="2641043776"/>
                  </a:ext>
                </a:extLst>
              </a:tr>
              <a:tr h="26161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u="none" strike="noStrike">
                          <a:effectLst/>
                        </a:rPr>
                        <a:t>Efeito da Recessão Brasileira (2014-2017)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effectLst/>
                        </a:rPr>
                        <a:t>28,9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effectLst/>
                        </a:rPr>
                        <a:t>30,9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b"/>
                </a:tc>
                <a:extLst>
                  <a:ext uri="{0D108BD9-81ED-4DB2-BD59-A6C34878D82A}">
                    <a16:rowId xmlns:a16="http://schemas.microsoft.com/office/drawing/2014/main" val="1422042538"/>
                  </a:ext>
                </a:extLst>
              </a:tr>
              <a:tr h="25668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u="none" strike="noStrike">
                          <a:effectLst/>
                        </a:rPr>
                        <a:t>Efeito da Crise Mundial (2008)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effectLst/>
                        </a:rPr>
                        <a:t>13,3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u="none" strike="noStrike">
                          <a:effectLst/>
                        </a:rPr>
                        <a:t>14,0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b"/>
                </a:tc>
                <a:extLst>
                  <a:ext uri="{0D108BD9-81ED-4DB2-BD59-A6C34878D82A}">
                    <a16:rowId xmlns:a16="http://schemas.microsoft.com/office/drawing/2014/main" val="1027526679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21616" y="4689910"/>
            <a:ext cx="8361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/>
              <a:t>Notas: Efeitos da abertura comercial considera a evolução de 1993 à 1990; efeitos da recessão brasileira considera a evolução de 2014 à 2017; e, finalmente, efeito da Crise Mundial considera a evolução de 2008 à 2009.  </a:t>
            </a:r>
          </a:p>
          <a:p>
            <a:endParaRPr lang="pt-BR" sz="1200"/>
          </a:p>
          <a:p>
            <a:r>
              <a:rPr lang="pt-BR" sz="1200"/>
              <a:t>Fonte: Autores, baseado em dados da SUFRAMA.</a:t>
            </a:r>
          </a:p>
        </p:txBody>
      </p:sp>
    </p:spTree>
    <p:extLst>
      <p:ext uri="{BB962C8B-B14F-4D97-AF65-F5344CB8AC3E}">
        <p14:creationId xmlns:p14="http://schemas.microsoft.com/office/powerpoint/2010/main" val="1213124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2510287"/>
            <a:ext cx="6858000" cy="999676"/>
          </a:xfrm>
        </p:spPr>
        <p:txBody>
          <a:bodyPr/>
          <a:lstStyle/>
          <a:p>
            <a:r>
              <a:rPr lang="pt-BR" sz="3200" b="1">
                <a:latin typeface="+mn-lt"/>
              </a:rPr>
              <a:t>Oportunidades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BE8D-B5EB-476B-B77D-4125223A88D8}" type="slidenum">
              <a:rPr lang="pt-BR" smtClean="0"/>
              <a:t>31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B18AFE2-5D94-4D21-B796-5C47E2006A24}"/>
              </a:ext>
            </a:extLst>
          </p:cNvPr>
          <p:cNvSpPr txBox="1"/>
          <p:nvPr/>
        </p:nvSpPr>
        <p:spPr>
          <a:xfrm>
            <a:off x="7867291" y="5753819"/>
            <a:ext cx="87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9366206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3718"/>
          </a:xfrm>
        </p:spPr>
        <p:txBody>
          <a:bodyPr/>
          <a:lstStyle/>
          <a:p>
            <a:r>
              <a:rPr lang="pt-BR" sz="2800" b="1">
                <a:latin typeface="+mn-lt"/>
              </a:rPr>
              <a:t>Oportunidades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6057" y="1160015"/>
            <a:ext cx="7971886" cy="4593803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b="1"/>
              <a:t>A atividade industrial na Zona Franca de Manaus </a:t>
            </a:r>
            <a:r>
              <a:rPr lang="pt-BR" sz="1800"/>
              <a:t>é composta por grandes empresas internacionais, com as melhores práticas competitivas.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b="1"/>
              <a:t>Houve grandes avanços na região </a:t>
            </a:r>
            <a:r>
              <a:rPr lang="pt-BR" sz="1800"/>
              <a:t>por conta do programa, com constituição de um forte mercado consumidor regional, amplo e diversificado mercado de trabalho, universidades e institutos de pesquisa aplicada, entre outros.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/>
              <a:t>Trata-se de uma </a:t>
            </a:r>
            <a:r>
              <a:rPr lang="pt-BR" sz="1800" b="1"/>
              <a:t>região rica em recursos naturais</a:t>
            </a:r>
            <a:r>
              <a:rPr lang="pt-BR" sz="1800"/>
              <a:t>, muitos altamente valiosos, e de grande biodiversidade.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/>
              <a:t>Tem-se, assim, bases sólidas para o desenvolvimento de um </a:t>
            </a:r>
            <a:r>
              <a:rPr lang="pt-BR" sz="1800" b="1"/>
              <a:t>programa mais amplo de desenvolvimento regional</a:t>
            </a:r>
            <a:r>
              <a:rPr lang="pt-BR" sz="1800"/>
              <a:t>. 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/>
              <a:t>Manaus é bem mais perto dos EUA e da Ásia do que Santos, Paranaguá, etc.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867291" y="5753819"/>
            <a:ext cx="87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33870247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8897" y="344344"/>
            <a:ext cx="7886700" cy="524970"/>
          </a:xfrm>
        </p:spPr>
        <p:txBody>
          <a:bodyPr/>
          <a:lstStyle/>
          <a:p>
            <a:r>
              <a:rPr lang="pt-BR" sz="2800" b="1">
                <a:latin typeface="+mn-lt"/>
              </a:rPr>
              <a:t>Oportunidades: Visão de Futuro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8897" y="1200689"/>
            <a:ext cx="8226914" cy="5265131"/>
          </a:xfrm>
        </p:spPr>
        <p:txBody>
          <a:bodyPr/>
          <a:lstStyle/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1800" b="1"/>
              <a:t>Manutenção dos preceitos constitucionais </a:t>
            </a:r>
            <a:r>
              <a:rPr lang="pt-BR" sz="1800"/>
              <a:t>para não colocar em risco o parque industrial existente, e que gera cerca de 500 mil empregos diretos e indiretos.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-BR" sz="1800"/>
              <a:t>Fortalecimento do </a:t>
            </a:r>
            <a:r>
              <a:rPr lang="pt-BR" sz="1800" b="1"/>
              <a:t>desenvolvimento regional </a:t>
            </a:r>
            <a:r>
              <a:rPr lang="pt-BR" sz="1800"/>
              <a:t>baseado nos seguintes: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400"/>
              <a:t>Ampliar a contribuição da região nas </a:t>
            </a:r>
            <a:r>
              <a:rPr lang="pt-BR" sz="1400" b="1"/>
              <a:t>exportações</a:t>
            </a:r>
            <a:r>
              <a:rPr lang="pt-BR" sz="1400"/>
              <a:t> brasileiras.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400"/>
              <a:t>Melhoria da </a:t>
            </a:r>
            <a:r>
              <a:rPr lang="pt-BR" sz="1400" b="1"/>
              <a:t>infraestrutura</a:t>
            </a:r>
            <a:r>
              <a:rPr lang="pt-BR" sz="1400"/>
              <a:t> (portuária, ferroviária, rodoviária, fluvial, telecomunicações, </a:t>
            </a:r>
            <a:r>
              <a:rPr lang="pt-BR" sz="1400" err="1"/>
              <a:t>etc</a:t>
            </a:r>
            <a:r>
              <a:rPr lang="pt-BR" sz="1400"/>
              <a:t>)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400"/>
              <a:t>Destinar recursos do PD&amp;I em atividades baseadas em recursos naturais da região e em formação técnica-profissional de excelência. 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400"/>
              <a:t>Desenvolver as atividades produtivas no </a:t>
            </a:r>
            <a:r>
              <a:rPr lang="pt-BR" sz="1400" b="1"/>
              <a:t>interior do estado</a:t>
            </a:r>
            <a:r>
              <a:rPr lang="pt-BR" sz="1400"/>
              <a:t>, estimulando projetos baseados em recursos minerais (potássio, gás, bauxita, nióbio, etc...), importantes para o fomento de novos polos econômicos (fertilizantes, metalúrgico, químico) e em recursos naturais voltados para o desenvolvimento de polos de alimentação, higiene pessoal, perfumaria e cosméticos .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400"/>
              <a:t>Explorar o </a:t>
            </a:r>
            <a:r>
              <a:rPr lang="pt-BR" sz="1400" b="1"/>
              <a:t>turismo</a:t>
            </a:r>
            <a:r>
              <a:rPr lang="pt-BR" sz="1400"/>
              <a:t> na região do Amazonas.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867291" y="5753819"/>
            <a:ext cx="87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738006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2510287"/>
            <a:ext cx="6858000" cy="999676"/>
          </a:xfrm>
        </p:spPr>
        <p:txBody>
          <a:bodyPr/>
          <a:lstStyle/>
          <a:p>
            <a:r>
              <a:rPr lang="pt-BR" sz="3200" b="1">
                <a:latin typeface="+mn-lt"/>
              </a:rPr>
              <a:t>Considerações Finais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0574B19-E8E4-4435-9469-AD443D04BEFB}"/>
              </a:ext>
            </a:extLst>
          </p:cNvPr>
          <p:cNvSpPr txBox="1"/>
          <p:nvPr/>
        </p:nvSpPr>
        <p:spPr>
          <a:xfrm>
            <a:off x="7867291" y="5753819"/>
            <a:ext cx="87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18478027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9639" y="520401"/>
            <a:ext cx="7886700" cy="491085"/>
          </a:xfrm>
        </p:spPr>
        <p:txBody>
          <a:bodyPr/>
          <a:lstStyle/>
          <a:p>
            <a:r>
              <a:rPr lang="pt-BR" sz="2200" b="1">
                <a:latin typeface="+mn-lt"/>
              </a:rPr>
              <a:t>Considerações Finais 1/2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343321"/>
            <a:ext cx="7886700" cy="4830301"/>
          </a:xfrm>
        </p:spPr>
        <p:txBody>
          <a:bodyPr/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pt-BR" sz="1800"/>
              <a:t>Houve um intenso processo de industrialização na região beneficiada (Manaus e seus arredores)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pt-BR" sz="1800"/>
              <a:t>Essa industrialização impulsionou o crescimento da renda per capita da região.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pt-BR" sz="1800"/>
              <a:t>Da mesma forma, houve importantes ganhos na escolaridade do pessoal ocupado na indústria.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pt-BR" sz="1800"/>
              <a:t>Indicadores educacionais, como o IDEB, podem ser evidências de externalidades positivas da presença da atividade industrial na região.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pt-BR" sz="1800"/>
              <a:t>Há evidências de que o desmatamento da floresta Amazônica depende do emprego gerado no setor industrial. Quanto maior esse emprego menor é o desmatamento.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867291" y="5753819"/>
            <a:ext cx="87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8949166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0550" y="525982"/>
            <a:ext cx="7886700" cy="493163"/>
          </a:xfrm>
        </p:spPr>
        <p:txBody>
          <a:bodyPr/>
          <a:lstStyle/>
          <a:p>
            <a:r>
              <a:rPr lang="pt-BR" sz="2200" b="1">
                <a:latin typeface="+mn-lt"/>
              </a:rPr>
              <a:t>Considerações Finais 2/2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62456"/>
            <a:ext cx="8020050" cy="4194879"/>
          </a:xfrm>
        </p:spPr>
        <p:txBody>
          <a:bodyPr/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pt-BR" sz="1800"/>
              <a:t>Os custos fiscais totais (em bilhões de reais), em termos reais (deflacionados pelo IPCA) e em proporção do total de gastos tributários do país, vem caindo nos últimos anos. 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pt-BR" sz="1800"/>
              <a:t>A arrecadação tributária da região compensa, em grande medida, a renúncia fiscal.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pt-BR" sz="1800"/>
              <a:t>Pelo multiplicador de gastos tributários a ZFM tem sido efetiva.</a:t>
            </a:r>
          </a:p>
          <a:p>
            <a:pPr lvl="1">
              <a:lnSpc>
                <a:spcPct val="114000"/>
              </a:lnSpc>
              <a:spcAft>
                <a:spcPts val="600"/>
              </a:spcAft>
            </a:pPr>
            <a:r>
              <a:rPr lang="pt-BR" sz="1400"/>
              <a:t>Estudos adicionam poderão avaliar com métodos mais robustos esse ponto</a:t>
            </a:r>
          </a:p>
          <a:p>
            <a:pPr lvl="1">
              <a:lnSpc>
                <a:spcPct val="114000"/>
              </a:lnSpc>
              <a:spcAft>
                <a:spcPts val="600"/>
              </a:spcAft>
            </a:pPr>
            <a:r>
              <a:rPr lang="pt-BR" sz="1400"/>
              <a:t>Visão agregada não permite avaliar quais setores podem não estar compensando o gasto tributário.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pt-BR" sz="1800"/>
              <a:t>É preciso desenvolver um programa mais amplo de desenvolvimento na região especialmente focado em investimentos em infraestrutura.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867291" y="5753819"/>
            <a:ext cx="87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19760218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17353" y="1895474"/>
            <a:ext cx="7509294" cy="1426593"/>
          </a:xfrm>
        </p:spPr>
        <p:txBody>
          <a:bodyPr/>
          <a:lstStyle/>
          <a:p>
            <a:r>
              <a:rPr lang="pt-BR" sz="3800" b="1">
                <a:latin typeface="+mn-lt"/>
              </a:rPr>
              <a:t>Estudos empíricos: Metodologias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7867291" y="5753819"/>
            <a:ext cx="87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806587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DF846-3F4D-421B-BD8F-933EF09B6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5455"/>
            <a:ext cx="8303315" cy="721708"/>
          </a:xfrm>
        </p:spPr>
        <p:txBody>
          <a:bodyPr/>
          <a:lstStyle/>
          <a:p>
            <a:r>
              <a:rPr lang="pt-BR" sz="2400" b="1">
                <a:latin typeface="+mn-lt"/>
              </a:rPr>
              <a:t>Avaliação de Impacto Social: </a:t>
            </a:r>
            <a:r>
              <a:rPr lang="pt-BR" sz="2400" b="1" err="1">
                <a:latin typeface="+mn-lt"/>
              </a:rPr>
              <a:t>contrafactual</a:t>
            </a:r>
            <a:r>
              <a:rPr lang="pt-BR" sz="2400" b="1">
                <a:latin typeface="+mn-lt"/>
              </a:rPr>
              <a:t> dos impactos socioeconômicos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3BD88A-C422-4665-8095-CA44A55FD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247774"/>
            <a:ext cx="7886700" cy="4699863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/>
              <a:t>Utilizaremos um </a:t>
            </a:r>
            <a:r>
              <a:rPr lang="pt-BR" sz="1600" u="sng"/>
              <a:t>grupo de controle</a:t>
            </a:r>
            <a:r>
              <a:rPr lang="pt-BR" sz="1600"/>
              <a:t> adequado para estimar os </a:t>
            </a:r>
            <a:r>
              <a:rPr lang="pt-BR" sz="1600" u="sng"/>
              <a:t>efeitos causais</a:t>
            </a:r>
            <a:r>
              <a:rPr lang="pt-BR" sz="1600"/>
              <a:t> da ZFM.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/>
              <a:t>A base de dados utilizada foi a Pesquisa Nacional por Amostra de Domicílios (PNAD), com dados anuais de 1981 a 2015. Considerou-se apenas indivíduos com idade entre 15 e 64 anos.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/>
              <a:t>Para a criação do grupo de controle utilizou-se o método </a:t>
            </a:r>
            <a:r>
              <a:rPr lang="pt-BR" sz="1600" u="sng"/>
              <a:t>Controle Sintético</a:t>
            </a:r>
            <a:r>
              <a:rPr lang="pt-BR" sz="1600"/>
              <a:t>  (Abadie et al, 2010). Consiste distribuição de pesos para locais da Região Norte (exceto a RM de Manaus).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/>
              <a:t>Os pesos são distribuídos de tal forma que o grupo de controle tenha uma trajetória semelhante a de Manaus quanto ao PIB per capita no período </a:t>
            </a:r>
            <a:r>
              <a:rPr lang="pt-BR" sz="1600" err="1"/>
              <a:t>pré</a:t>
            </a:r>
            <a:r>
              <a:rPr lang="pt-BR" sz="1600"/>
              <a:t> Zona Franca.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600" b="1">
                <a:solidFill>
                  <a:srgbClr val="FF0000"/>
                </a:solidFill>
              </a:rPr>
              <a:t>Grupo de Tratamento</a:t>
            </a:r>
            <a:r>
              <a:rPr lang="pt-BR" sz="1600">
                <a:solidFill>
                  <a:srgbClr val="FF0000"/>
                </a:solidFill>
              </a:rPr>
              <a:t>:</a:t>
            </a:r>
            <a:r>
              <a:rPr lang="pt-BR" sz="1600"/>
              <a:t> RM de Manaus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600" b="1">
                <a:solidFill>
                  <a:schemeClr val="accent5">
                    <a:lumMod val="75000"/>
                  </a:schemeClr>
                </a:solidFill>
              </a:rPr>
              <a:t>Grupo </a:t>
            </a:r>
            <a:r>
              <a:rPr lang="pt-BR" sz="1600" b="1" err="1">
                <a:solidFill>
                  <a:schemeClr val="accent5">
                    <a:lumMod val="75000"/>
                  </a:schemeClr>
                </a:solidFill>
              </a:rPr>
              <a:t>Contrafactual</a:t>
            </a:r>
            <a:r>
              <a:rPr lang="pt-BR" sz="1600"/>
              <a:t>: RM do Pará – 61%; Interior do Pará – 23,5%; RM do Amapá – 15,5%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45BA728-E9D4-4BB7-AB72-C0B500090C26}"/>
              </a:ext>
            </a:extLst>
          </p:cNvPr>
          <p:cNvSpPr txBox="1"/>
          <p:nvPr/>
        </p:nvSpPr>
        <p:spPr>
          <a:xfrm>
            <a:off x="485775" y="5706583"/>
            <a:ext cx="7640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/>
              <a:t>ABADIE, A. et al.. </a:t>
            </a:r>
            <a:r>
              <a:rPr lang="pt-BR" sz="1200" err="1"/>
              <a:t>Synthetic</a:t>
            </a:r>
            <a:r>
              <a:rPr lang="pt-BR" sz="1200"/>
              <a:t> </a:t>
            </a:r>
            <a:r>
              <a:rPr lang="pt-BR" sz="1200" err="1"/>
              <a:t>control</a:t>
            </a:r>
            <a:r>
              <a:rPr lang="pt-BR" sz="1200"/>
              <a:t> </a:t>
            </a:r>
            <a:r>
              <a:rPr lang="pt-BR" sz="1200" err="1"/>
              <a:t>methods</a:t>
            </a:r>
            <a:r>
              <a:rPr lang="pt-BR" sz="1200"/>
              <a:t> for </a:t>
            </a:r>
            <a:r>
              <a:rPr lang="pt-BR" sz="1200" err="1"/>
              <a:t>comparative</a:t>
            </a:r>
            <a:r>
              <a:rPr lang="pt-BR" sz="1200"/>
              <a:t> case </a:t>
            </a:r>
            <a:r>
              <a:rPr lang="pt-BR" sz="1200" err="1"/>
              <a:t>studies</a:t>
            </a:r>
            <a:r>
              <a:rPr lang="pt-BR" sz="1200"/>
              <a:t>: </a:t>
            </a:r>
            <a:r>
              <a:rPr lang="pt-BR" sz="1200" err="1"/>
              <a:t>Estimating</a:t>
            </a:r>
            <a:r>
              <a:rPr lang="pt-BR" sz="1200"/>
              <a:t> </a:t>
            </a:r>
            <a:r>
              <a:rPr lang="pt-BR" sz="1200" err="1"/>
              <a:t>the</a:t>
            </a:r>
            <a:r>
              <a:rPr lang="pt-BR" sz="1200"/>
              <a:t> </a:t>
            </a:r>
            <a:r>
              <a:rPr lang="pt-BR" sz="1200" err="1"/>
              <a:t>effect</a:t>
            </a:r>
            <a:r>
              <a:rPr lang="pt-BR" sz="1200"/>
              <a:t> </a:t>
            </a:r>
            <a:r>
              <a:rPr lang="pt-BR" sz="1200" err="1"/>
              <a:t>of</a:t>
            </a:r>
            <a:r>
              <a:rPr lang="pt-BR" sz="1200"/>
              <a:t> </a:t>
            </a:r>
            <a:r>
              <a:rPr lang="pt-BR" sz="1200" err="1"/>
              <a:t>California’s</a:t>
            </a:r>
            <a:r>
              <a:rPr lang="pt-BR" sz="1200"/>
              <a:t> </a:t>
            </a:r>
            <a:r>
              <a:rPr lang="pt-BR" sz="1200" err="1"/>
              <a:t>tobacco</a:t>
            </a:r>
            <a:r>
              <a:rPr lang="pt-BR" sz="1200"/>
              <a:t> </a:t>
            </a:r>
            <a:r>
              <a:rPr lang="pt-BR" sz="1200" err="1"/>
              <a:t>control</a:t>
            </a:r>
            <a:r>
              <a:rPr lang="pt-BR" sz="1200"/>
              <a:t> </a:t>
            </a:r>
            <a:r>
              <a:rPr lang="pt-BR" sz="1200" err="1"/>
              <a:t>program</a:t>
            </a:r>
            <a:r>
              <a:rPr lang="pt-BR" sz="1200"/>
              <a:t>. </a:t>
            </a:r>
            <a:r>
              <a:rPr lang="pt-BR" sz="1200" i="1" err="1"/>
              <a:t>Journal</a:t>
            </a:r>
            <a:r>
              <a:rPr lang="pt-BR" sz="1200" i="1"/>
              <a:t> </a:t>
            </a:r>
            <a:r>
              <a:rPr lang="pt-BR" sz="1200" i="1" err="1"/>
              <a:t>of</a:t>
            </a:r>
            <a:r>
              <a:rPr lang="pt-BR" sz="1200" i="1"/>
              <a:t> </a:t>
            </a:r>
            <a:r>
              <a:rPr lang="pt-BR" sz="1200" i="1" err="1"/>
              <a:t>the</a:t>
            </a:r>
            <a:r>
              <a:rPr lang="pt-BR" sz="1200" i="1"/>
              <a:t> American </a:t>
            </a:r>
            <a:r>
              <a:rPr lang="pt-BR" sz="1200" i="1" err="1"/>
              <a:t>statistical</a:t>
            </a:r>
            <a:r>
              <a:rPr lang="pt-BR" sz="1200" i="1"/>
              <a:t> </a:t>
            </a:r>
            <a:r>
              <a:rPr lang="pt-BR" sz="1200" i="1" err="1"/>
              <a:t>Association</a:t>
            </a:r>
            <a:r>
              <a:rPr lang="pt-BR" sz="1200"/>
              <a:t>, 2010, 105.490: 493-505.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D94F-6DA4-4605-BDB9-386DB8CA1000}" type="slidenum">
              <a:rPr lang="pt-BR" smtClean="0"/>
              <a:t>38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8264106" y="5807543"/>
            <a:ext cx="87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7270459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1">
            <a:extLst>
              <a:ext uri="{FF2B5EF4-FFF2-40B4-BE49-F238E27FC236}">
                <a16:creationId xmlns:a16="http://schemas.microsoft.com/office/drawing/2014/main" id="{F08ED694-8B29-4511-9907-51F434325779}"/>
              </a:ext>
            </a:extLst>
          </p:cNvPr>
          <p:cNvSpPr txBox="1">
            <a:spLocks/>
          </p:cNvSpPr>
          <p:nvPr/>
        </p:nvSpPr>
        <p:spPr>
          <a:xfrm>
            <a:off x="423341" y="307977"/>
            <a:ext cx="7886700" cy="6699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>
                <a:latin typeface="+mn-lt"/>
              </a:rPr>
              <a:t>Avaliação de impacto ambiental: Metodologias</a:t>
            </a:r>
          </a:p>
        </p:txBody>
      </p:sp>
      <p:sp>
        <p:nvSpPr>
          <p:cNvPr id="27" name="Espaço Reservado para Conteúdo 2">
            <a:extLst>
              <a:ext uri="{FF2B5EF4-FFF2-40B4-BE49-F238E27FC236}">
                <a16:creationId xmlns:a16="http://schemas.microsoft.com/office/drawing/2014/main" id="{5327DD17-8D67-4DB2-806E-89E8E1B5757D}"/>
              </a:ext>
            </a:extLst>
          </p:cNvPr>
          <p:cNvSpPr txBox="1">
            <a:spLocks/>
          </p:cNvSpPr>
          <p:nvPr/>
        </p:nvSpPr>
        <p:spPr>
          <a:xfrm>
            <a:off x="174566" y="1198880"/>
            <a:ext cx="4041835" cy="53848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Font typeface="Arial" panose="020B0604020202020204" pitchFamily="34" charset="0"/>
              <a:buNone/>
            </a:pPr>
            <a:r>
              <a:rPr lang="pt-BR" sz="1600" b="1" i="1"/>
              <a:t>Modelo Econométrico</a:t>
            </a:r>
          </a:p>
          <a:p>
            <a:pPr marL="342900" lvl="1" indent="0">
              <a:buFont typeface="Arial" panose="020B0604020202020204" pitchFamily="34" charset="0"/>
              <a:buNone/>
            </a:pPr>
            <a:endParaRPr lang="pt-BR" sz="1600"/>
          </a:p>
          <a:p>
            <a:pPr marL="342900" lvl="1" indent="0">
              <a:buFont typeface="Arial" panose="020B0604020202020204" pitchFamily="34" charset="0"/>
              <a:buNone/>
            </a:pPr>
            <a:r>
              <a:rPr lang="pt-BR" sz="1600"/>
              <a:t>Estimar o impacto da produção industrial associada à Zona Franca de Manaus sobre o desmatamento controlando por diversos fatores, tais como:</a:t>
            </a:r>
          </a:p>
          <a:p>
            <a:pPr marL="342900" lvl="1" indent="0">
              <a:buFont typeface="Arial" panose="020B0604020202020204" pitchFamily="34" charset="0"/>
              <a:buNone/>
            </a:pPr>
            <a:endParaRPr lang="pt-BR" sz="1600"/>
          </a:p>
          <a:p>
            <a:pPr lvl="1">
              <a:buFont typeface="Courier New" panose="02070309020205020404" pitchFamily="49" charset="0"/>
              <a:buChar char="o"/>
            </a:pPr>
            <a:r>
              <a:rPr lang="pt-BR" sz="1600"/>
              <a:t>Extração vegetal (madeira e lenha em m³)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sz="1600"/>
              <a:t>Pecuária (tamanho do rebanho)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sz="1600"/>
              <a:t>Política de controle do desmatamento (PPCDAM)</a:t>
            </a:r>
          </a:p>
          <a:p>
            <a:pPr marL="342900" lvl="1" indent="0">
              <a:buFont typeface="Arial" panose="020B0604020202020204" pitchFamily="34" charset="0"/>
              <a:buNone/>
            </a:pPr>
            <a:r>
              <a:rPr lang="pt-BR" sz="1600"/>
              <a:t>Dados disponíveis ao nível municipal, Amazonas, de 2010 a 2015.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pt-BR" sz="1600"/>
          </a:p>
          <a:p>
            <a:pPr lvl="1">
              <a:buFontTx/>
              <a:buChar char="-"/>
            </a:pPr>
            <a:endParaRPr lang="pt-BR" sz="1600"/>
          </a:p>
          <a:p>
            <a:pPr marL="1028700" lvl="3" indent="0">
              <a:buFont typeface="Arial" panose="020B0604020202020204" pitchFamily="34" charset="0"/>
              <a:buNone/>
            </a:pPr>
            <a:endParaRPr lang="pt-BR" sz="1600"/>
          </a:p>
          <a:p>
            <a:pPr lvl="3">
              <a:buFont typeface="Courier New" panose="02070309020205020404" pitchFamily="49" charset="0"/>
              <a:buChar char="o"/>
            </a:pPr>
            <a:endParaRPr lang="pt-BR" sz="1600">
              <a:solidFill>
                <a:srgbClr val="FF0000"/>
              </a:solidFill>
            </a:endParaRPr>
          </a:p>
          <a:p>
            <a:pPr marL="1028700" lvl="3" indent="0">
              <a:buFont typeface="Arial" panose="020B0604020202020204" pitchFamily="34" charset="0"/>
              <a:buNone/>
            </a:pPr>
            <a:endParaRPr lang="pt-BR" sz="1600"/>
          </a:p>
          <a:p>
            <a:pPr marL="342900" lvl="1" indent="0">
              <a:buFont typeface="Arial" panose="020B0604020202020204" pitchFamily="34" charset="0"/>
              <a:buNone/>
            </a:pPr>
            <a:endParaRPr lang="pt-BR" sz="1600"/>
          </a:p>
        </p:txBody>
      </p:sp>
      <p:sp>
        <p:nvSpPr>
          <p:cNvPr id="28" name="Espaço Reservado para Conteúdo 2">
            <a:extLst>
              <a:ext uri="{FF2B5EF4-FFF2-40B4-BE49-F238E27FC236}">
                <a16:creationId xmlns:a16="http://schemas.microsoft.com/office/drawing/2014/main" id="{624D2EBC-2A3D-43C8-8E17-835DD82DA254}"/>
              </a:ext>
            </a:extLst>
          </p:cNvPr>
          <p:cNvSpPr txBox="1">
            <a:spLocks/>
          </p:cNvSpPr>
          <p:nvPr/>
        </p:nvSpPr>
        <p:spPr>
          <a:xfrm>
            <a:off x="4297680" y="1198880"/>
            <a:ext cx="4355869" cy="524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pt-BR" sz="1600" b="1" i="1"/>
              <a:t>Modelo de Equilíbrio Geral Computável</a:t>
            </a:r>
          </a:p>
          <a:p>
            <a:pPr marL="342900" lvl="1" indent="0">
              <a:buNone/>
            </a:pPr>
            <a:endParaRPr lang="pt-BR" sz="1600"/>
          </a:p>
          <a:p>
            <a:pPr marL="342900" lvl="1" indent="0">
              <a:buNone/>
            </a:pPr>
            <a:r>
              <a:rPr lang="pt-BR" sz="1600"/>
              <a:t>Representa comportamento dos agentes econômicos, estático, 7 Estados da Região Norte + resto do Brasil, 17 setores produtivos, calibrado para o ano de 2008;</a:t>
            </a:r>
          </a:p>
          <a:p>
            <a:pPr marL="342900" lvl="1" indent="0">
              <a:buNone/>
            </a:pPr>
            <a:endParaRPr lang="pt-BR" sz="1600"/>
          </a:p>
          <a:p>
            <a:pPr marL="342900" lvl="1" indent="0">
              <a:buNone/>
            </a:pPr>
            <a:r>
              <a:rPr lang="pt-BR" sz="1600"/>
              <a:t>Testar como choques de redução da “vantagem comparativa” do PIM impactam a produção intensiva em uso da terra</a:t>
            </a:r>
          </a:p>
          <a:p>
            <a:pPr marL="342900" lvl="1" indent="0">
              <a:buNone/>
            </a:pPr>
            <a:endParaRPr lang="pt-BR" sz="1600"/>
          </a:p>
          <a:p>
            <a:pPr marL="342900" lvl="1" indent="0">
              <a:buNone/>
            </a:pPr>
            <a:r>
              <a:rPr lang="pt-BR" sz="1600"/>
              <a:t>Testar configurações alternativas da economia: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sz="1600"/>
              <a:t>Pleno emprego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sz="1600"/>
              <a:t>Migração de fatores (capital e trabalho) entre Estados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sz="1600"/>
              <a:t>Estoque de capital variável (responde à sua taxa de retorno)</a:t>
            </a:r>
          </a:p>
          <a:p>
            <a:pPr lvl="3">
              <a:buFont typeface="Courier New" panose="02070309020205020404" pitchFamily="49" charset="0"/>
              <a:buChar char="o"/>
            </a:pPr>
            <a:endParaRPr lang="pt-BR" sz="1600"/>
          </a:p>
          <a:p>
            <a:pPr lvl="1">
              <a:buFontTx/>
              <a:buChar char="-"/>
            </a:pPr>
            <a:endParaRPr lang="pt-BR" sz="1600"/>
          </a:p>
          <a:p>
            <a:pPr marL="1028700" lvl="3" indent="0">
              <a:buFont typeface="Arial" panose="020B0604020202020204" pitchFamily="34" charset="0"/>
              <a:buNone/>
            </a:pPr>
            <a:endParaRPr lang="pt-BR" sz="1600"/>
          </a:p>
          <a:p>
            <a:pPr lvl="3">
              <a:buFont typeface="Courier New" panose="02070309020205020404" pitchFamily="49" charset="0"/>
              <a:buChar char="o"/>
            </a:pPr>
            <a:endParaRPr lang="pt-BR" sz="1600">
              <a:solidFill>
                <a:srgbClr val="FF0000"/>
              </a:solidFill>
            </a:endParaRPr>
          </a:p>
          <a:p>
            <a:pPr marL="1028700" lvl="3" indent="0">
              <a:buFont typeface="Arial" panose="020B0604020202020204" pitchFamily="34" charset="0"/>
              <a:buNone/>
            </a:pPr>
            <a:endParaRPr lang="pt-BR" sz="1600"/>
          </a:p>
          <a:p>
            <a:pPr marL="342900" lvl="1" indent="0">
              <a:buFont typeface="Arial" panose="020B0604020202020204" pitchFamily="34" charset="0"/>
              <a:buNone/>
            </a:pPr>
            <a:endParaRPr lang="pt-BR" sz="1600"/>
          </a:p>
        </p:txBody>
      </p: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F97FCB9B-BD22-4ED5-82C8-A14B836A2B3C}"/>
              </a:ext>
            </a:extLst>
          </p:cNvPr>
          <p:cNvCxnSpPr/>
          <p:nvPr/>
        </p:nvCxnSpPr>
        <p:spPr>
          <a:xfrm>
            <a:off x="4257040" y="1198880"/>
            <a:ext cx="0" cy="5196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8082952" y="5814204"/>
            <a:ext cx="87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333760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2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2510287"/>
            <a:ext cx="6858000" cy="999676"/>
          </a:xfrm>
        </p:spPr>
        <p:txBody>
          <a:bodyPr/>
          <a:lstStyle/>
          <a:p>
            <a:r>
              <a:rPr lang="pt-BR" sz="3200" b="1">
                <a:latin typeface="+mn-lt"/>
              </a:rPr>
              <a:t>Impactos Socioeconômicos da ZFM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BB4FE59-6E8D-4D89-9961-AF37624175BA}"/>
              </a:ext>
            </a:extLst>
          </p:cNvPr>
          <p:cNvSpPr txBox="1"/>
          <p:nvPr/>
        </p:nvSpPr>
        <p:spPr>
          <a:xfrm>
            <a:off x="8747185" y="5849512"/>
            <a:ext cx="87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851328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782607EB-D410-406E-95C2-6248EFDAFB87}"/>
              </a:ext>
            </a:extLst>
          </p:cNvPr>
          <p:cNvSpPr txBox="1">
            <a:spLocks/>
          </p:cNvSpPr>
          <p:nvPr/>
        </p:nvSpPr>
        <p:spPr>
          <a:xfrm>
            <a:off x="428969" y="1351740"/>
            <a:ext cx="7975023" cy="42473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pt-BR" sz="1600"/>
              <a:t>Capacidade da ZFM contribuir para menor desmatamento depende da resposta dos fatores produtivos aos incentivos econômicos (</a:t>
            </a:r>
            <a:r>
              <a:rPr lang="pt-BR" sz="1600" i="1"/>
              <a:t>“</a:t>
            </a:r>
            <a:r>
              <a:rPr lang="pt-BR" sz="1600" i="1" u="sng"/>
              <a:t>causalidade indireta” entre ZFM e desmatamento</a:t>
            </a:r>
            <a:r>
              <a:rPr lang="pt-BR" sz="1600"/>
              <a:t>):</a:t>
            </a:r>
          </a:p>
          <a:p>
            <a:pPr lvl="1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pt-BR" sz="1600"/>
              <a:t>Maior mobilidade do capital e trabalho entre estados e a reação dos investimentos às alterações na competitividade da ZFM, menor é a capacidade da ZFM em atenuar desmatamento;</a:t>
            </a:r>
          </a:p>
          <a:p>
            <a:pPr lvl="2">
              <a:lnSpc>
                <a:spcPct val="114000"/>
              </a:lnSpc>
            </a:pPr>
            <a:r>
              <a:rPr lang="pt-BR" sz="1600"/>
              <a:t>Um “esvaziamento” populacional e redução no estoque de capital no AM diminuiriam a pressão sobre o desmatamento;</a:t>
            </a:r>
          </a:p>
          <a:p>
            <a:pPr lvl="1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pt-BR" sz="1600"/>
              <a:t>Porém, se a população tiver baixa capacidade de migrar, as atividades intensivas em terra passam a ser uma alternativa, aumentando a pressão sobre o desmatamento;</a:t>
            </a:r>
          </a:p>
          <a:p>
            <a:pPr>
              <a:lnSpc>
                <a:spcPct val="114000"/>
              </a:lnSpc>
            </a:pPr>
            <a:r>
              <a:rPr lang="pt-BR" sz="1600"/>
              <a:t>Dada a “</a:t>
            </a:r>
            <a:r>
              <a:rPr lang="pt-BR" sz="1600" i="1"/>
              <a:t>causalidade indireta</a:t>
            </a:r>
            <a:r>
              <a:rPr lang="pt-BR" sz="1600"/>
              <a:t>” entre ZFM e desmatamento e as incertezas sobre a mobilidade dos fatores produtivos, </a:t>
            </a:r>
            <a:r>
              <a:rPr lang="pt-BR" sz="1600" b="1"/>
              <a:t>sugere-se que ações explícitas de incentivo à preservação florestal ou de desincentivo ao desmatamento sejam implementadas pelas empresas da ZFM.</a:t>
            </a:r>
            <a:endParaRPr lang="pt-BR" sz="160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9B57223C-5A1C-4DDD-8330-F2CC5E359A25}"/>
              </a:ext>
            </a:extLst>
          </p:cNvPr>
          <p:cNvSpPr txBox="1">
            <a:spLocks/>
          </p:cNvSpPr>
          <p:nvPr/>
        </p:nvSpPr>
        <p:spPr>
          <a:xfrm>
            <a:off x="528896" y="432261"/>
            <a:ext cx="7775171" cy="764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Modelo de Equilíbrio Geral Computável: resultados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867291" y="5753819"/>
            <a:ext cx="87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394327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90305"/>
            <a:ext cx="7886700" cy="566527"/>
          </a:xfrm>
        </p:spPr>
        <p:txBody>
          <a:bodyPr/>
          <a:lstStyle/>
          <a:p>
            <a:r>
              <a:rPr lang="pt-BR" sz="2200" b="1">
                <a:latin typeface="+mn-lt"/>
              </a:rPr>
              <a:t>Equipe Técnica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190" y="785862"/>
            <a:ext cx="8507616" cy="5426015"/>
          </a:xfrm>
        </p:spPr>
        <p:txBody>
          <a:bodyPr/>
          <a:lstStyle/>
          <a:p>
            <a:r>
              <a:rPr lang="pt-BR" sz="1200" b="1"/>
              <a:t>Márcio Holland </a:t>
            </a:r>
            <a:r>
              <a:rPr lang="pt-BR" sz="1200"/>
              <a:t>(</a:t>
            </a:r>
            <a:r>
              <a:rPr lang="pt-BR" sz="1100"/>
              <a:t>Coordenador). Doutor em Economia e pós-doutor pela </a:t>
            </a:r>
            <a:r>
              <a:rPr lang="pt-BR" sz="1100" err="1"/>
              <a:t>University</a:t>
            </a:r>
            <a:r>
              <a:rPr lang="pt-BR" sz="1100"/>
              <a:t> </a:t>
            </a:r>
            <a:r>
              <a:rPr lang="pt-BR" sz="1100" err="1"/>
              <a:t>of</a:t>
            </a:r>
            <a:r>
              <a:rPr lang="pt-BR" sz="1100"/>
              <a:t> </a:t>
            </a:r>
            <a:r>
              <a:rPr lang="pt-BR" sz="1100" err="1"/>
              <a:t>California</a:t>
            </a:r>
            <a:r>
              <a:rPr lang="pt-BR" sz="1100"/>
              <a:t>, Berkeley, EUA; professor na Escola de Economia de São Paulo da Fundação </a:t>
            </a:r>
            <a:r>
              <a:rPr lang="pt-BR" sz="1100" err="1"/>
              <a:t>Getulio</a:t>
            </a:r>
            <a:r>
              <a:rPr lang="pt-BR" sz="1100"/>
              <a:t> Vargas (FGV EESP), foi Diretor de Pós-Graduação em Economia na FGV EESP, ex-secretário de Política Econômica do Ministério da Economia, </a:t>
            </a:r>
            <a:r>
              <a:rPr lang="pt-BR" sz="1100" i="1" err="1"/>
              <a:t>visiting</a:t>
            </a:r>
            <a:r>
              <a:rPr lang="pt-BR" sz="1100" i="1"/>
              <a:t> scholar </a:t>
            </a:r>
            <a:r>
              <a:rPr lang="pt-BR" sz="1100"/>
              <a:t>em Columbia </a:t>
            </a:r>
            <a:r>
              <a:rPr lang="pt-BR" sz="1100" err="1"/>
              <a:t>University</a:t>
            </a:r>
            <a:r>
              <a:rPr lang="pt-BR" sz="1100"/>
              <a:t>, colunista do Broadcast / Agência Estado. Atua também como Diretor do Observatório das Estatais da FGV. </a:t>
            </a:r>
          </a:p>
          <a:p>
            <a:r>
              <a:rPr lang="pt-BR" sz="1200" b="1"/>
              <a:t>Angelo Gurgel.</a:t>
            </a:r>
            <a:r>
              <a:rPr lang="pt-BR" sz="1200"/>
              <a:t> </a:t>
            </a:r>
            <a:r>
              <a:rPr lang="pt-BR" sz="1100"/>
              <a:t>Engenheiro Agrônomo e Doutor em Economia, pós-doutorado no MIT Joint </a:t>
            </a:r>
            <a:r>
              <a:rPr lang="pt-BR" sz="1100" err="1"/>
              <a:t>Program</a:t>
            </a:r>
            <a:r>
              <a:rPr lang="pt-BR" sz="1100"/>
              <a:t> </a:t>
            </a:r>
            <a:r>
              <a:rPr lang="pt-BR" sz="1100" err="1"/>
              <a:t>on</a:t>
            </a:r>
            <a:r>
              <a:rPr lang="pt-BR" sz="1100"/>
              <a:t> </a:t>
            </a:r>
            <a:r>
              <a:rPr lang="pt-BR" sz="1100" err="1"/>
              <a:t>the</a:t>
            </a:r>
            <a:r>
              <a:rPr lang="pt-BR" sz="1100"/>
              <a:t> Science </a:t>
            </a:r>
            <a:r>
              <a:rPr lang="pt-BR" sz="1100" err="1"/>
              <a:t>and</a:t>
            </a:r>
            <a:r>
              <a:rPr lang="pt-BR" sz="1100"/>
              <a:t> </a:t>
            </a:r>
            <a:r>
              <a:rPr lang="pt-BR" sz="1100" err="1"/>
              <a:t>Policy</a:t>
            </a:r>
            <a:r>
              <a:rPr lang="pt-BR" sz="1100"/>
              <a:t> </a:t>
            </a:r>
            <a:r>
              <a:rPr lang="pt-BR" sz="1100" err="1"/>
              <a:t>of</a:t>
            </a:r>
            <a:r>
              <a:rPr lang="pt-BR" sz="1100"/>
              <a:t> Global </a:t>
            </a:r>
            <a:r>
              <a:rPr lang="pt-BR" sz="1100" err="1"/>
              <a:t>Change</a:t>
            </a:r>
            <a:r>
              <a:rPr lang="pt-BR" sz="1100"/>
              <a:t>. Professor livre-docente pela Universidade de São Paulo. Bolsista Produtividade em Pesquisa 1D do CNPq. Professor da Escola de Economia de São Paulo da Fundação </a:t>
            </a:r>
            <a:r>
              <a:rPr lang="pt-BR" sz="1100" err="1"/>
              <a:t>Getulio</a:t>
            </a:r>
            <a:r>
              <a:rPr lang="pt-BR" sz="1100"/>
              <a:t> Vargas, Coordenador do Mestrado Profissional em Agronegócio da FGV EESP.</a:t>
            </a:r>
          </a:p>
          <a:p>
            <a:r>
              <a:rPr lang="pt-BR" sz="1200" b="1"/>
              <a:t>Claudia Cerqueira</a:t>
            </a:r>
            <a:r>
              <a:rPr lang="pt-BR" sz="1200"/>
              <a:t>. </a:t>
            </a:r>
            <a:r>
              <a:rPr lang="pt-BR" sz="1100"/>
              <a:t>Doutora em Administração Pública e Governo e pesquisadora do Centro de Estudos em Economia e Política do Setor Público na Fundação </a:t>
            </a:r>
            <a:r>
              <a:rPr lang="pt-BR" sz="1100" err="1"/>
              <a:t>Getulio</a:t>
            </a:r>
            <a:r>
              <a:rPr lang="pt-BR" sz="1100"/>
              <a:t> Vargas – SP. Desenvolve tese sobre comportamento eleitoral, utilizando-se de técnicas </a:t>
            </a:r>
            <a:r>
              <a:rPr lang="pt-BR" sz="1100" err="1"/>
              <a:t>geocomputacionais</a:t>
            </a:r>
            <a:r>
              <a:rPr lang="pt-BR" sz="1100"/>
              <a:t> para realização de análises espaciais.</a:t>
            </a:r>
          </a:p>
          <a:p>
            <a:r>
              <a:rPr lang="pt-BR" sz="1200" b="1"/>
              <a:t>Felippe Serigatti.</a:t>
            </a:r>
            <a:r>
              <a:rPr lang="pt-BR" sz="1200"/>
              <a:t> </a:t>
            </a:r>
            <a:r>
              <a:rPr lang="pt-BR" sz="1100"/>
              <a:t>Professor da Escola de Economia de São Paulo da Fundação </a:t>
            </a:r>
            <a:r>
              <a:rPr lang="pt-BR" sz="1100" err="1"/>
              <a:t>Getulio</a:t>
            </a:r>
            <a:r>
              <a:rPr lang="pt-BR" sz="1100"/>
              <a:t> Vargas (FGV EESP), pesquisador do Centro de Agronegócios da FGV (GV Agro), coordenador dos </a:t>
            </a:r>
            <a:r>
              <a:rPr lang="pt-BR" sz="1100" err="1"/>
              <a:t>MBAs</a:t>
            </a:r>
            <a:r>
              <a:rPr lang="pt-BR" sz="1100"/>
              <a:t> em Gestão Estratégica no Agronegócio, colaborador da Revista </a:t>
            </a:r>
            <a:r>
              <a:rPr lang="pt-BR" sz="1100" err="1"/>
              <a:t>Agroanalysis</a:t>
            </a:r>
            <a:r>
              <a:rPr lang="pt-BR" sz="1100"/>
              <a:t> (coluna Macroeconomia da Agricultura) e atua como consultor na área. É mestre e doutor em economia e foi pesquisador visitante na Universidade da Califórnia, Berkeley, EUA. Atuou como assessor econômico na Secretaria de Agricultura e Abastecimento do Estado de São Paulo. </a:t>
            </a:r>
          </a:p>
          <a:p>
            <a:r>
              <a:rPr lang="pt-BR" sz="1200" b="1"/>
              <a:t>Daniel Gelcer</a:t>
            </a:r>
            <a:r>
              <a:rPr lang="pt-BR" sz="1200"/>
              <a:t>. </a:t>
            </a:r>
            <a:r>
              <a:rPr lang="pt-BR" sz="1100"/>
              <a:t>Doutor e Mestre em Direito Econômico, Financeiro e Tributário pela Faculdade de Direito da Universidade de São Paulo. Advogado no Gaia, Silva, </a:t>
            </a:r>
            <a:r>
              <a:rPr lang="pt-BR" sz="1100" err="1"/>
              <a:t>Gaede</a:t>
            </a:r>
            <a:r>
              <a:rPr lang="pt-BR" sz="1100"/>
              <a:t> &amp; Associados.</a:t>
            </a:r>
          </a:p>
          <a:p>
            <a:r>
              <a:rPr lang="pt-BR" sz="1200" b="1"/>
              <a:t>José Maria Arruda de Andrade.</a:t>
            </a:r>
            <a:r>
              <a:rPr lang="pt-BR" sz="1200"/>
              <a:t> </a:t>
            </a:r>
            <a:r>
              <a:rPr lang="pt-BR" sz="1100"/>
              <a:t>Professor da Faculdade de Direito da USP, livre-docente, doutor e bacharel pela FD-USP. Advogado Sócio da Gaia, Silva, </a:t>
            </a:r>
            <a:r>
              <a:rPr lang="pt-BR" sz="1100" err="1"/>
              <a:t>Gaede</a:t>
            </a:r>
            <a:r>
              <a:rPr lang="pt-BR" sz="1100"/>
              <a:t> &amp; Associados. Foi Pesquisador Visitante no Max Planck </a:t>
            </a:r>
            <a:r>
              <a:rPr lang="pt-BR" sz="1100" err="1"/>
              <a:t>Institute</a:t>
            </a:r>
            <a:r>
              <a:rPr lang="pt-BR" sz="1100"/>
              <a:t> for </a:t>
            </a:r>
            <a:r>
              <a:rPr lang="pt-BR" sz="1100" err="1"/>
              <a:t>Innovation</a:t>
            </a:r>
            <a:r>
              <a:rPr lang="pt-BR" sz="1100"/>
              <a:t> </a:t>
            </a:r>
            <a:r>
              <a:rPr lang="pt-BR" sz="1100" err="1"/>
              <a:t>and</a:t>
            </a:r>
            <a:r>
              <a:rPr lang="pt-BR" sz="1100"/>
              <a:t> </a:t>
            </a:r>
            <a:r>
              <a:rPr lang="pt-BR" sz="1100" err="1"/>
              <a:t>Competition</a:t>
            </a:r>
            <a:r>
              <a:rPr lang="pt-BR" sz="1100"/>
              <a:t> (Munique-Alemanha); foi Secretário-Adjunto de Política Fiscal e Tributária da Secretaria de Política Econômica do Ministério da Fazenda (SPE/MF). </a:t>
            </a:r>
          </a:p>
          <a:p>
            <a:r>
              <a:rPr lang="pt-BR" sz="1200" b="1"/>
              <a:t>Priscilla Albuquerque</a:t>
            </a:r>
            <a:r>
              <a:rPr lang="pt-BR" sz="1200"/>
              <a:t>. </a:t>
            </a:r>
            <a:r>
              <a:rPr lang="pt-BR" sz="1100"/>
              <a:t>Professora da Escola de Economia de São Paulo da Fundação </a:t>
            </a:r>
            <a:r>
              <a:rPr lang="pt-BR" sz="1100" err="1"/>
              <a:t>Getulio</a:t>
            </a:r>
            <a:r>
              <a:rPr lang="pt-BR" sz="1100"/>
              <a:t> Vargas (FGV EESP), possui doutorado em economia pela FGV EESP, mestrado e graduação em economia pela FEA USP. Foi coordenadora do curso de graduação em Economia da FGV EESP até 2018. É pesquisadora nas áreas de Economia da educação e Economia do Trabalho. Foi assessora técnica do Governo do Estado de São Paulo até 2009.</a:t>
            </a:r>
          </a:p>
          <a:p>
            <a:r>
              <a:rPr lang="pt-BR" sz="1200" b="1"/>
              <a:t>Renan Pieri</a:t>
            </a:r>
            <a:r>
              <a:rPr lang="pt-BR" sz="1200"/>
              <a:t>. </a:t>
            </a:r>
            <a:r>
              <a:rPr lang="pt-BR" sz="1100"/>
              <a:t>Doutor e Mestre pela Escola de Economia de São Paulo da Fundação Getúlio Vargas (FGV EESP), com pós-doutorado pelo </a:t>
            </a:r>
            <a:r>
              <a:rPr lang="pt-BR" sz="1100" err="1"/>
              <a:t>Insper</a:t>
            </a:r>
            <a:r>
              <a:rPr lang="pt-BR" sz="1100"/>
              <a:t>, graduado em Economia pela Faculdade de Economia, Administração e Contabilidade da Universidade de São Paulo (FEA-USP). Atualmente é professor de Economia da graduação do </a:t>
            </a:r>
            <a:r>
              <a:rPr lang="pt-BR" sz="1100" err="1"/>
              <a:t>Insper</a:t>
            </a:r>
            <a:r>
              <a:rPr lang="pt-BR" sz="1100"/>
              <a:t>, dos cursos de pós graduação da FGV e é professor visitante na Unifesp. Tem experiência e interesse na área de Economia, com ênfase em Microeconomia Aplicada, Avaliação de Impacto, Economia da Educação e Economia Política Empírica.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48257" y="5918988"/>
            <a:ext cx="2057400" cy="365125"/>
          </a:xfrm>
        </p:spPr>
        <p:txBody>
          <a:bodyPr/>
          <a:lstStyle/>
          <a:p>
            <a:fld id="{3026D94F-6DA4-4605-BDB9-386DB8CA1000}" type="slidenum">
              <a:rPr lang="pt-BR" smtClean="0"/>
              <a:t>41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77970" y="6140906"/>
            <a:ext cx="81950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i="1"/>
              <a:t>Os  resultados deste estudo, eventuais erros e omissões são de inteira responsabilidade desta equipe técnica, e não necessariamente representam a opinião da Fundação </a:t>
            </a:r>
            <a:r>
              <a:rPr lang="pt-BR" sz="800" i="1" err="1"/>
              <a:t>Getulio</a:t>
            </a:r>
            <a:r>
              <a:rPr lang="pt-BR" sz="800" i="1"/>
              <a:t> Vargas. </a:t>
            </a:r>
          </a:p>
        </p:txBody>
      </p:sp>
    </p:spTree>
    <p:extLst>
      <p:ext uri="{BB962C8B-B14F-4D97-AF65-F5344CB8AC3E}">
        <p14:creationId xmlns:p14="http://schemas.microsoft.com/office/powerpoint/2010/main" val="1096997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5BF0-248A-4AA1-BCBB-3326A0863DF0}" type="slidenum">
              <a:rPr lang="pt-BR" smtClean="0"/>
              <a:t>42</a:t>
            </a:fld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272" y="-46067"/>
            <a:ext cx="5201728" cy="690406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46067"/>
            <a:ext cx="3942271" cy="684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898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526211" y="599574"/>
            <a:ext cx="4554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/>
              <a:t>Patrocinadores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85004" y="1811547"/>
            <a:ext cx="1604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317330" y="5693590"/>
            <a:ext cx="8195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i="1"/>
              <a:t>Os  resultados deste estudo, eventuais erros e omissões são de inteira responsabilidade desta equipe técnica, e não necessariamente representam a opinião de nenhum dos patrocinadores. Os pesquisadores da FGV agradecem o apoio para a pesquisa. 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01" y="2792196"/>
            <a:ext cx="1769082" cy="96035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61" y="4079969"/>
            <a:ext cx="1753856" cy="116813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62" y="1529496"/>
            <a:ext cx="1082040" cy="111861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5" t="26096" r="11002" b="25966"/>
          <a:stretch/>
        </p:blipFill>
        <p:spPr>
          <a:xfrm>
            <a:off x="5825048" y="2995914"/>
            <a:ext cx="2096219" cy="82813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3" t="29958" r="19339" b="29455"/>
          <a:stretch/>
        </p:blipFill>
        <p:spPr>
          <a:xfrm>
            <a:off x="5687528" y="1529496"/>
            <a:ext cx="2048880" cy="783301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7"/>
          <a:srcRect t="20566" b="25095"/>
          <a:stretch/>
        </p:blipFill>
        <p:spPr>
          <a:xfrm>
            <a:off x="3097831" y="2783094"/>
            <a:ext cx="2328577" cy="1265340"/>
          </a:xfrm>
          <a:prstGeom prst="rect">
            <a:avLst/>
          </a:prstGeom>
        </p:spPr>
      </p:pic>
      <p:pic>
        <p:nvPicPr>
          <p:cNvPr id="19" name="Imagem 1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61" y="1748623"/>
            <a:ext cx="2295525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4011" y="4225272"/>
            <a:ext cx="2096219" cy="70041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97656FDE-BAA5-4BC2-A3B3-DA6D6B8EC8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2840" y="4138786"/>
            <a:ext cx="1054800" cy="105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303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DB5205-7CC3-3E48-94B3-AE427233E35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65513" y="2420410"/>
            <a:ext cx="7998609" cy="1203939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t-BR" b="1">
                <a:latin typeface="+mn-lt"/>
              </a:rPr>
              <a:t>Zona Franca de Manaus: </a:t>
            </a:r>
            <a:br>
              <a:rPr lang="pt-BR" b="1">
                <a:latin typeface="+mn-lt"/>
              </a:rPr>
            </a:br>
            <a:r>
              <a:rPr lang="pt-BR" sz="3400" b="1">
                <a:latin typeface="+mn-lt"/>
              </a:rPr>
              <a:t>Impactos, efetividade e Oportunidades</a:t>
            </a:r>
          </a:p>
        </p:txBody>
      </p:sp>
    </p:spTree>
    <p:extLst>
      <p:ext uri="{BB962C8B-B14F-4D97-AF65-F5344CB8AC3E}">
        <p14:creationId xmlns:p14="http://schemas.microsoft.com/office/powerpoint/2010/main" val="2354345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68E4A-1803-49D2-994C-C6142C2B6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95" y="217562"/>
            <a:ext cx="8351449" cy="514768"/>
          </a:xfrm>
        </p:spPr>
        <p:txBody>
          <a:bodyPr/>
          <a:lstStyle/>
          <a:p>
            <a:r>
              <a:rPr lang="en-US" sz="2600" b="1" err="1">
                <a:latin typeface="+mn-lt"/>
              </a:rPr>
              <a:t>Principais</a:t>
            </a:r>
            <a:r>
              <a:rPr lang="en-US" sz="2600" b="1">
                <a:latin typeface="+mn-lt"/>
              </a:rPr>
              <a:t> </a:t>
            </a:r>
            <a:r>
              <a:rPr lang="en-US" sz="2600" b="1" err="1">
                <a:latin typeface="+mn-lt"/>
              </a:rPr>
              <a:t>Resultados</a:t>
            </a:r>
            <a:r>
              <a:rPr lang="en-US" sz="2600" b="1">
                <a:latin typeface="+mn-lt"/>
              </a:rPr>
              <a:t>: </a:t>
            </a:r>
            <a:r>
              <a:rPr lang="en-US" sz="2600" b="1" err="1">
                <a:latin typeface="+mn-lt"/>
              </a:rPr>
              <a:t>impactos</a:t>
            </a:r>
            <a:r>
              <a:rPr lang="en-US" sz="2600" b="1">
                <a:latin typeface="+mn-lt"/>
              </a:rPr>
              <a:t> </a:t>
            </a:r>
            <a:r>
              <a:rPr lang="en-US" sz="2600" b="1" err="1">
                <a:latin typeface="+mn-lt"/>
              </a:rPr>
              <a:t>socioeconomicos</a:t>
            </a:r>
            <a:r>
              <a:rPr lang="en-US" sz="2600" b="1">
                <a:latin typeface="+mn-lt"/>
              </a:rPr>
              <a:t> 1/2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BF83A4-740B-4E81-A627-F469C9B91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14" y="1197304"/>
            <a:ext cx="8371218" cy="4746276"/>
          </a:xfrm>
        </p:spPr>
        <p:txBody>
          <a:bodyPr/>
          <a:lstStyle/>
          <a:p>
            <a:pPr marL="108000" lvl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/>
              <a:t>Permitiu a constituição de um sofisticado parque industrial na região</a:t>
            </a:r>
          </a:p>
          <a:p>
            <a:pPr marL="720000" lvl="2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200"/>
              <a:t>Em 1967, o valor adicionado da indústria de transformação do Amazonas era 0,5% da indústria brasileira; já nos anos 1980 saltou para 2,5%.</a:t>
            </a:r>
          </a:p>
          <a:p>
            <a:pPr marL="720000" lvl="2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200"/>
              <a:t>Pela razão VTI/VBPI, ou o quanto se adiciona de valor, no estado de Amazonas está em 49,2% e no Brasil está em 43,6%. Ou seja, a indústria no Amazonas agrega mais valor por cada R$1,0 produzido do que a média da indústria de transformação brasileira.</a:t>
            </a:r>
          </a:p>
          <a:p>
            <a:pPr marL="108000" lvl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/>
              <a:t>Promoveu o crescimento da renda per capita acima da média nacional:</a:t>
            </a:r>
          </a:p>
          <a:p>
            <a:pPr marL="720000" lvl="2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Em 2010, a </a:t>
            </a:r>
            <a:r>
              <a:rPr lang="en-US" sz="1200" err="1"/>
              <a:t>renda</a:t>
            </a:r>
            <a:r>
              <a:rPr lang="en-US" sz="1200"/>
              <a:t> per capita do São Paulo (R$30 mil) era </a:t>
            </a:r>
            <a:r>
              <a:rPr lang="en-US" sz="1200" b="1"/>
              <a:t>1,8 </a:t>
            </a:r>
            <a:r>
              <a:rPr lang="en-US" sz="1200" b="1" err="1"/>
              <a:t>vezes</a:t>
            </a:r>
            <a:r>
              <a:rPr lang="en-US" sz="1200" b="1"/>
              <a:t> </a:t>
            </a:r>
            <a:r>
              <a:rPr lang="en-US" sz="1200" b="1" err="1"/>
              <a:t>maior</a:t>
            </a:r>
            <a:r>
              <a:rPr lang="en-US" sz="1200" b="1"/>
              <a:t> </a:t>
            </a:r>
            <a:r>
              <a:rPr lang="en-US" sz="1200"/>
              <a:t>do que a do Amazonas (R$17 mil). Em 1970, no </a:t>
            </a:r>
            <a:r>
              <a:rPr lang="en-US" sz="1200" err="1"/>
              <a:t>começo</a:t>
            </a:r>
            <a:r>
              <a:rPr lang="en-US" sz="1200"/>
              <a:t> da ZFM, a </a:t>
            </a:r>
            <a:r>
              <a:rPr lang="en-US" sz="1200" err="1"/>
              <a:t>renda</a:t>
            </a:r>
            <a:r>
              <a:rPr lang="en-US" sz="1200"/>
              <a:t> per capita de São Paulo (R$17,4 mil) era </a:t>
            </a:r>
            <a:r>
              <a:rPr lang="en-US" sz="1200" b="1"/>
              <a:t>7 </a:t>
            </a:r>
            <a:r>
              <a:rPr lang="en-US" sz="1200" b="1" err="1"/>
              <a:t>vezes</a:t>
            </a:r>
            <a:r>
              <a:rPr lang="en-US" sz="1200" b="1"/>
              <a:t> </a:t>
            </a:r>
            <a:r>
              <a:rPr lang="en-US" sz="1200" b="1" err="1"/>
              <a:t>maior</a:t>
            </a:r>
            <a:r>
              <a:rPr lang="en-US" sz="1200"/>
              <a:t> do que a do Amazonas (R$2,4 mil).</a:t>
            </a:r>
          </a:p>
          <a:p>
            <a:pPr marL="720000" lvl="2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200"/>
              <a:t>Vale registrar que, de 1960 para cá, a população de Manaus cresceu 12,7 vezes, no Estado 5,7 vezes e no Brasil 3 vezes.</a:t>
            </a:r>
          </a:p>
          <a:p>
            <a:pPr marL="108000" lvl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/>
              <a:t>Proporcionou a expansão da escolaridade na região:</a:t>
            </a:r>
          </a:p>
          <a:p>
            <a:pPr marL="565200" lvl="2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200"/>
              <a:t>A escolaridade média dentre os trabalhadores da indústria de Manaus é cerca de 3 anos superior à do </a:t>
            </a:r>
            <a:r>
              <a:rPr lang="pt-BR" sz="1200" err="1"/>
              <a:t>contrafactual</a:t>
            </a:r>
            <a:r>
              <a:rPr lang="pt-BR" sz="1200"/>
              <a:t>.</a:t>
            </a:r>
          </a:p>
          <a:p>
            <a:pPr marL="565200" lvl="2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200"/>
              <a:t>Considerando a população como um todo, também houve aumento da escolaridade, mas nada diferente do que ocorreu com o </a:t>
            </a:r>
            <a:r>
              <a:rPr lang="pt-BR" sz="1200" err="1"/>
              <a:t>contrafactual</a:t>
            </a:r>
            <a:r>
              <a:rPr lang="pt-BR" sz="1200"/>
              <a:t>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816197" y="5943560"/>
            <a:ext cx="87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03339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68E4A-1803-49D2-994C-C6142C2B6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95" y="217562"/>
            <a:ext cx="8351449" cy="514768"/>
          </a:xfrm>
        </p:spPr>
        <p:txBody>
          <a:bodyPr/>
          <a:lstStyle/>
          <a:p>
            <a:r>
              <a:rPr lang="en-US" sz="2600" b="1" err="1">
                <a:latin typeface="+mn-lt"/>
              </a:rPr>
              <a:t>Principais</a:t>
            </a:r>
            <a:r>
              <a:rPr lang="en-US" sz="2600" b="1">
                <a:latin typeface="+mn-lt"/>
              </a:rPr>
              <a:t> </a:t>
            </a:r>
            <a:r>
              <a:rPr lang="en-US" sz="2600" b="1" err="1">
                <a:latin typeface="+mn-lt"/>
              </a:rPr>
              <a:t>Resultados</a:t>
            </a:r>
            <a:r>
              <a:rPr lang="en-US" sz="2600" b="1">
                <a:latin typeface="+mn-lt"/>
              </a:rPr>
              <a:t>: </a:t>
            </a:r>
            <a:r>
              <a:rPr lang="en-US" sz="2600" b="1" err="1">
                <a:latin typeface="+mn-lt"/>
              </a:rPr>
              <a:t>impactos</a:t>
            </a:r>
            <a:r>
              <a:rPr lang="en-US" sz="2600" b="1">
                <a:latin typeface="+mn-lt"/>
              </a:rPr>
              <a:t> </a:t>
            </a:r>
            <a:r>
              <a:rPr lang="en-US" sz="2600" b="1" err="1">
                <a:latin typeface="+mn-lt"/>
              </a:rPr>
              <a:t>socioeconomicos</a:t>
            </a:r>
            <a:r>
              <a:rPr lang="en-US" sz="2600" b="1">
                <a:latin typeface="+mn-lt"/>
              </a:rPr>
              <a:t>  2/2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BF83A4-740B-4E81-A627-F469C9B91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97" y="1320213"/>
            <a:ext cx="8194647" cy="4269704"/>
          </a:xfrm>
        </p:spPr>
        <p:txBody>
          <a:bodyPr/>
          <a:lstStyle/>
          <a:p>
            <a:pPr marL="108000" lvl="1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sz="1600"/>
              <a:t>Proporcionou melhoria da infraestrutura e nas condições de moradia da população, expressa pelo indicador da proporção de domicílios com acesso à água.</a:t>
            </a:r>
          </a:p>
          <a:p>
            <a:pPr marL="108000" lvl="1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sz="1600"/>
              <a:t>Representatividade do emprego formal na RM de Manaus é significativamente maior do que nas regiões que formam o grupo de controle.</a:t>
            </a:r>
          </a:p>
          <a:p>
            <a:pPr marL="108000" lvl="1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sz="1600"/>
              <a:t>A renda do trabalho é mais elevada na RM de Manaus do que no grupo de controle, embora  diferença não seja estatisticamente significante.</a:t>
            </a:r>
          </a:p>
          <a:p>
            <a:pPr marL="108000" lvl="1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sz="1600"/>
              <a:t>Os salários na indústria se mantém estável e acima do </a:t>
            </a:r>
            <a:r>
              <a:rPr lang="pt-BR" sz="1600" err="1"/>
              <a:t>contafactual</a:t>
            </a:r>
            <a:r>
              <a:rPr lang="pt-BR" sz="1600"/>
              <a:t> ao longo do tempo, sendo que a diferença é estatisticamente significante quase sempre. </a:t>
            </a:r>
          </a:p>
          <a:p>
            <a:pPr marL="108000" lvl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pt-BR" sz="1200"/>
          </a:p>
        </p:txBody>
      </p:sp>
      <p:sp>
        <p:nvSpPr>
          <p:cNvPr id="4" name="CaixaDeTexto 3"/>
          <p:cNvSpPr txBox="1"/>
          <p:nvPr/>
        </p:nvSpPr>
        <p:spPr>
          <a:xfrm>
            <a:off x="8856118" y="5849512"/>
            <a:ext cx="87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77582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4077782"/>
              </p:ext>
            </p:extLst>
          </p:nvPr>
        </p:nvGraphicFramePr>
        <p:xfrm>
          <a:off x="408713" y="1730741"/>
          <a:ext cx="6189238" cy="4078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16968A97-2904-4E1D-9F1E-2D6BEC383E7F}"/>
              </a:ext>
            </a:extLst>
          </p:cNvPr>
          <p:cNvSpPr txBox="1"/>
          <p:nvPr/>
        </p:nvSpPr>
        <p:spPr>
          <a:xfrm>
            <a:off x="408713" y="1316593"/>
            <a:ext cx="8109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/>
              <a:t>Estados Selecionados: PIB per capita 1940-2010   1970 = 100</a:t>
            </a:r>
            <a:endParaRPr lang="en-US" sz="1400" i="1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F6597E9-FCFB-4EA8-B7BE-3C1DD2369F6D}"/>
              </a:ext>
            </a:extLst>
          </p:cNvPr>
          <p:cNvSpPr txBox="1"/>
          <p:nvPr/>
        </p:nvSpPr>
        <p:spPr>
          <a:xfrm>
            <a:off x="228600" y="244824"/>
            <a:ext cx="8211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/>
              <a:t>O </a:t>
            </a:r>
            <a:r>
              <a:rPr lang="en-US" sz="2200" b="1" err="1"/>
              <a:t>programa</a:t>
            </a:r>
            <a:r>
              <a:rPr lang="en-US" sz="2200" b="1"/>
              <a:t> </a:t>
            </a:r>
            <a:r>
              <a:rPr lang="en-US" sz="2200" b="1" err="1"/>
              <a:t>proporcionou</a:t>
            </a:r>
            <a:r>
              <a:rPr lang="en-US" sz="2200" b="1"/>
              <a:t> </a:t>
            </a:r>
            <a:r>
              <a:rPr lang="en-US" sz="2200" b="1" err="1"/>
              <a:t>expansão</a:t>
            </a:r>
            <a:r>
              <a:rPr lang="en-US" sz="2200" b="1"/>
              <a:t> da </a:t>
            </a:r>
            <a:r>
              <a:rPr lang="en-US" sz="2200" b="1" err="1"/>
              <a:t>renda</a:t>
            </a:r>
            <a:r>
              <a:rPr lang="en-US" sz="2200" b="1"/>
              <a:t> per capita do Amazonas </a:t>
            </a:r>
            <a:r>
              <a:rPr lang="en-US" sz="2200" b="1" err="1"/>
              <a:t>bem</a:t>
            </a:r>
            <a:r>
              <a:rPr lang="en-US" sz="2200" b="1"/>
              <a:t> </a:t>
            </a:r>
            <a:r>
              <a:rPr lang="en-US" sz="2200" b="1" err="1"/>
              <a:t>acima</a:t>
            </a:r>
            <a:r>
              <a:rPr lang="en-US" sz="2200" b="1"/>
              <a:t> do que em outros </a:t>
            </a:r>
            <a:r>
              <a:rPr lang="en-US" sz="2200" b="1" err="1"/>
              <a:t>estados</a:t>
            </a:r>
            <a:r>
              <a:rPr lang="en-US" sz="2200" b="1"/>
              <a:t> </a:t>
            </a:r>
            <a:r>
              <a:rPr lang="en-US" sz="2200" b="1" err="1"/>
              <a:t>industrializados</a:t>
            </a:r>
            <a:endParaRPr lang="en-US" sz="2200" b="1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6C00FE7-46B9-43E8-9016-3CFBC55F5583}"/>
              </a:ext>
            </a:extLst>
          </p:cNvPr>
          <p:cNvSpPr txBox="1"/>
          <p:nvPr/>
        </p:nvSpPr>
        <p:spPr>
          <a:xfrm>
            <a:off x="408713" y="5915758"/>
            <a:ext cx="679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/>
              <a:t>Fonte: IBGE, dados extraídos do IPEADATA.</a:t>
            </a:r>
          </a:p>
          <a:p>
            <a:endParaRPr lang="en-US" sz="120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E689918-82CE-4AAD-A646-5287D301551D}"/>
              </a:ext>
            </a:extLst>
          </p:cNvPr>
          <p:cNvSpPr txBox="1"/>
          <p:nvPr/>
        </p:nvSpPr>
        <p:spPr>
          <a:xfrm>
            <a:off x="6597951" y="2025603"/>
            <a:ext cx="22441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/>
              <a:t>Em 2010, a </a:t>
            </a:r>
            <a:r>
              <a:rPr lang="en-US" sz="1200" err="1"/>
              <a:t>renda</a:t>
            </a:r>
            <a:r>
              <a:rPr lang="en-US" sz="1200"/>
              <a:t> per capita do São Paulo (R$30 mil) era </a:t>
            </a:r>
            <a:r>
              <a:rPr lang="en-US" sz="1200" b="1"/>
              <a:t>1,8 </a:t>
            </a:r>
            <a:r>
              <a:rPr lang="en-US" sz="1200" b="1" err="1"/>
              <a:t>vezes</a:t>
            </a:r>
            <a:r>
              <a:rPr lang="en-US" sz="1200" b="1"/>
              <a:t> </a:t>
            </a:r>
            <a:r>
              <a:rPr lang="en-US" sz="1200" b="1" err="1"/>
              <a:t>maior</a:t>
            </a:r>
            <a:r>
              <a:rPr lang="en-US" sz="1200" b="1"/>
              <a:t> </a:t>
            </a:r>
            <a:r>
              <a:rPr lang="en-US" sz="1200"/>
              <a:t>do que a do Amazonas (R$17 mil)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20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/>
              <a:t>Em 1970, no </a:t>
            </a:r>
            <a:r>
              <a:rPr lang="en-US" sz="1200" err="1"/>
              <a:t>começo</a:t>
            </a:r>
            <a:r>
              <a:rPr lang="en-US" sz="1200"/>
              <a:t> da ZFM, a </a:t>
            </a:r>
            <a:r>
              <a:rPr lang="en-US" sz="1200" err="1"/>
              <a:t>renda</a:t>
            </a:r>
            <a:r>
              <a:rPr lang="en-US" sz="1200"/>
              <a:t> per capita de São Paulo (R$17,4 mil) era </a:t>
            </a:r>
            <a:r>
              <a:rPr lang="en-US" sz="1200" b="1"/>
              <a:t>7 </a:t>
            </a:r>
            <a:r>
              <a:rPr lang="en-US" sz="1200" b="1" err="1"/>
              <a:t>vezes</a:t>
            </a:r>
            <a:r>
              <a:rPr lang="en-US" sz="1200" b="1"/>
              <a:t> </a:t>
            </a:r>
            <a:r>
              <a:rPr lang="en-US" sz="1200" b="1" err="1"/>
              <a:t>maior</a:t>
            </a:r>
            <a:r>
              <a:rPr lang="en-US" sz="1200"/>
              <a:t> do que a do Amazonas (R$2,4 mil)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20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err="1"/>
              <a:t>Houve</a:t>
            </a:r>
            <a:r>
              <a:rPr lang="en-US" sz="1200"/>
              <a:t> </a:t>
            </a:r>
            <a:r>
              <a:rPr lang="en-US" sz="1200" err="1"/>
              <a:t>relevante</a:t>
            </a:r>
            <a:r>
              <a:rPr lang="en-US" sz="1200"/>
              <a:t> </a:t>
            </a:r>
            <a:r>
              <a:rPr lang="en-US" sz="1200" err="1"/>
              <a:t>redução</a:t>
            </a:r>
            <a:r>
              <a:rPr lang="en-US" sz="1200"/>
              <a:t> da </a:t>
            </a:r>
            <a:r>
              <a:rPr lang="en-US" sz="1200" err="1"/>
              <a:t>diferença</a:t>
            </a:r>
            <a:r>
              <a:rPr lang="en-US" sz="1200"/>
              <a:t> de </a:t>
            </a:r>
            <a:r>
              <a:rPr lang="en-US" sz="1200" err="1"/>
              <a:t>renda</a:t>
            </a:r>
            <a:r>
              <a:rPr lang="en-US" sz="1200"/>
              <a:t> per capita entre o Amazonas e </a:t>
            </a:r>
            <a:r>
              <a:rPr lang="en-US" sz="1200" err="1"/>
              <a:t>os</a:t>
            </a:r>
            <a:r>
              <a:rPr lang="en-US" sz="1200"/>
              <a:t> </a:t>
            </a:r>
            <a:r>
              <a:rPr lang="en-US" sz="1200" err="1"/>
              <a:t>estados</a:t>
            </a:r>
            <a:r>
              <a:rPr lang="en-US" sz="1200"/>
              <a:t> </a:t>
            </a:r>
            <a:r>
              <a:rPr lang="en-US" sz="1200" err="1"/>
              <a:t>mais</a:t>
            </a:r>
            <a:r>
              <a:rPr lang="en-US" sz="1200"/>
              <a:t> </a:t>
            </a:r>
            <a:r>
              <a:rPr lang="en-US" sz="1200" err="1"/>
              <a:t>ricos</a:t>
            </a:r>
            <a:r>
              <a:rPr lang="en-US" sz="1200"/>
              <a:t> do </a:t>
            </a:r>
            <a:r>
              <a:rPr lang="en-US" sz="1200" err="1"/>
              <a:t>país</a:t>
            </a:r>
            <a:r>
              <a:rPr lang="en-US" sz="1200"/>
              <a:t>. </a:t>
            </a:r>
          </a:p>
        </p:txBody>
      </p:sp>
      <p:cxnSp>
        <p:nvCxnSpPr>
          <p:cNvPr id="8" name="Conector reto 7"/>
          <p:cNvCxnSpPr/>
          <p:nvPr/>
        </p:nvCxnSpPr>
        <p:spPr>
          <a:xfrm flipH="1">
            <a:off x="2574571" y="1886636"/>
            <a:ext cx="1" cy="376685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2574572" y="1780264"/>
            <a:ext cx="847899" cy="5539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1000" b="1"/>
              <a:t>Criação da Zona Franca de Manaus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8735287" y="5894536"/>
            <a:ext cx="87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068981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ADA4F8EF-E8B8-4970-81FC-765523D2C7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7895361"/>
              </p:ext>
            </p:extLst>
          </p:nvPr>
        </p:nvGraphicFramePr>
        <p:xfrm>
          <a:off x="572634" y="1209675"/>
          <a:ext cx="6713991" cy="3247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F4D79DB9-B6B0-4231-945C-60E1EFCA5AE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57105"/>
            <a:ext cx="6448425" cy="147696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79C76EE-A35E-405C-8A0E-8E7373C199FB}"/>
              </a:ext>
            </a:extLst>
          </p:cNvPr>
          <p:cNvSpPr txBox="1"/>
          <p:nvPr/>
        </p:nvSpPr>
        <p:spPr>
          <a:xfrm>
            <a:off x="498590" y="270571"/>
            <a:ext cx="8226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/>
              <a:t>Crescimento da população de Manaus mais rapidamente do que no seu estado ou em comparação com outras regiões: atratividade da industrialização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FC94161-2B99-454F-8830-83731CE30E24}"/>
              </a:ext>
            </a:extLst>
          </p:cNvPr>
          <p:cNvSpPr txBox="1"/>
          <p:nvPr/>
        </p:nvSpPr>
        <p:spPr>
          <a:xfrm>
            <a:off x="7419975" y="1209675"/>
            <a:ext cx="1533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i="1">
                <a:latin typeface="Times New Roman" panose="02020603050405020304" pitchFamily="18" charset="0"/>
                <a:cs typeface="Times New Roman" panose="02020603050405020304" pitchFamily="18" charset="0"/>
              </a:rPr>
              <a:t>Evolução da População em Manaus e estados selecionados. </a:t>
            </a:r>
          </a:p>
          <a:p>
            <a:r>
              <a:rPr lang="pt-BR" sz="1000" i="1">
                <a:latin typeface="Times New Roman" panose="02020603050405020304" pitchFamily="18" charset="0"/>
                <a:cs typeface="Times New Roman" panose="02020603050405020304" pitchFamily="18" charset="0"/>
              </a:rPr>
              <a:t>1872 – 2010 </a:t>
            </a:r>
          </a:p>
          <a:p>
            <a:r>
              <a:rPr lang="pt-BR" sz="1000" i="1">
                <a:latin typeface="Times New Roman" panose="02020603050405020304" pitchFamily="18" charset="0"/>
                <a:cs typeface="Times New Roman" panose="02020603050405020304" pitchFamily="18" charset="0"/>
              </a:rPr>
              <a:t>1960 =100</a:t>
            </a:r>
          </a:p>
          <a:p>
            <a:endParaRPr lang="en-US" sz="1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33D0C2B-C3D1-4D0A-A91F-C0B64D8FC2F1}"/>
              </a:ext>
            </a:extLst>
          </p:cNvPr>
          <p:cNvSpPr txBox="1"/>
          <p:nvPr/>
        </p:nvSpPr>
        <p:spPr>
          <a:xfrm>
            <a:off x="7419975" y="4352925"/>
            <a:ext cx="1304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i="1"/>
              <a:t>Brasil, Amazonas e Manaus: Dados Demográficos </a:t>
            </a:r>
          </a:p>
          <a:p>
            <a:r>
              <a:rPr lang="pt-BR" sz="1000" i="1"/>
              <a:t>1872 – 2018, </a:t>
            </a:r>
          </a:p>
          <a:p>
            <a:r>
              <a:rPr lang="pt-BR" sz="1000" i="1"/>
              <a:t>em milhares e %</a:t>
            </a:r>
          </a:p>
          <a:p>
            <a:endParaRPr lang="en-US" sz="1000" i="1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6428B1D-280F-4E48-9541-5D378ED4A86B}"/>
              </a:ext>
            </a:extLst>
          </p:cNvPr>
          <p:cNvSpPr txBox="1"/>
          <p:nvPr/>
        </p:nvSpPr>
        <p:spPr>
          <a:xfrm>
            <a:off x="723899" y="5984526"/>
            <a:ext cx="679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/>
              <a:t>Fonte: IBGE, dados extraídos do IPEADATA.</a:t>
            </a:r>
          </a:p>
          <a:p>
            <a:endParaRPr lang="en-US" sz="1200"/>
          </a:p>
        </p:txBody>
      </p:sp>
      <p:sp>
        <p:nvSpPr>
          <p:cNvPr id="8" name="CaixaDeTexto 7"/>
          <p:cNvSpPr txBox="1"/>
          <p:nvPr/>
        </p:nvSpPr>
        <p:spPr>
          <a:xfrm>
            <a:off x="4397433" y="1348174"/>
            <a:ext cx="847899" cy="5539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1000" b="1"/>
              <a:t>Criação da Zona Franca de Manaus</a:t>
            </a:r>
          </a:p>
        </p:txBody>
      </p:sp>
      <p:cxnSp>
        <p:nvCxnSpPr>
          <p:cNvPr id="9" name="Conector reto 8"/>
          <p:cNvCxnSpPr/>
          <p:nvPr/>
        </p:nvCxnSpPr>
        <p:spPr>
          <a:xfrm>
            <a:off x="4397433" y="1327955"/>
            <a:ext cx="0" cy="271203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7215278" y="2388885"/>
            <a:ext cx="170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200" b="1">
                <a:solidFill>
                  <a:schemeClr val="bg2">
                    <a:lumMod val="50000"/>
                  </a:schemeClr>
                </a:solidFill>
              </a:rPr>
              <a:t>De 1960 para cá, a população de Manaus cresceu 12,7 vezes, no Estado 5,7 vezes e no Brasil 3 vezes.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8824221" y="5890161"/>
            <a:ext cx="87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14001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E7DB5FD-EBC7-4B88-AB2D-1DF559884EDE}"/>
              </a:ext>
            </a:extLst>
          </p:cNvPr>
          <p:cNvSpPr txBox="1"/>
          <p:nvPr/>
        </p:nvSpPr>
        <p:spPr>
          <a:xfrm>
            <a:off x="495300" y="1476415"/>
            <a:ext cx="6677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/>
              <a:t>IDEB – </a:t>
            </a:r>
            <a:r>
              <a:rPr lang="en-US" sz="1400" i="1" err="1"/>
              <a:t>Anos</a:t>
            </a:r>
            <a:r>
              <a:rPr lang="en-US" sz="1400" i="1"/>
              <a:t> </a:t>
            </a:r>
            <a:r>
              <a:rPr lang="en-US" sz="1400" i="1" err="1"/>
              <a:t>iniciais</a:t>
            </a:r>
            <a:endParaRPr lang="en-US" sz="1400" i="1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A2C1BD5-3F48-4C57-819F-FCDAEFCA00FC}"/>
              </a:ext>
            </a:extLst>
          </p:cNvPr>
          <p:cNvSpPr txBox="1"/>
          <p:nvPr/>
        </p:nvSpPr>
        <p:spPr>
          <a:xfrm>
            <a:off x="419100" y="290252"/>
            <a:ext cx="8325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IDEB de Manaus dos </a:t>
            </a:r>
            <a:r>
              <a:rPr lang="en-US" sz="2000" b="1" err="1"/>
              <a:t>anos</a:t>
            </a:r>
            <a:r>
              <a:rPr lang="en-US" sz="2000" b="1"/>
              <a:t> </a:t>
            </a:r>
            <a:r>
              <a:rPr lang="en-US" sz="2000" b="1" err="1"/>
              <a:t>iniciais</a:t>
            </a:r>
            <a:r>
              <a:rPr lang="en-US" sz="2000" b="1"/>
              <a:t> </a:t>
            </a:r>
            <a:r>
              <a:rPr lang="en-US" sz="2000" b="1" err="1"/>
              <a:t>tem</a:t>
            </a:r>
            <a:r>
              <a:rPr lang="en-US" sz="2000" b="1"/>
              <a:t> </a:t>
            </a:r>
            <a:r>
              <a:rPr lang="en-US" sz="2000" b="1" err="1"/>
              <a:t>trajetória</a:t>
            </a:r>
            <a:r>
              <a:rPr lang="en-US" sz="2000" b="1"/>
              <a:t> </a:t>
            </a:r>
            <a:r>
              <a:rPr lang="en-US" sz="2000" b="1" err="1"/>
              <a:t>crescente</a:t>
            </a:r>
            <a:r>
              <a:rPr lang="en-US" sz="2000" b="1"/>
              <a:t> e </a:t>
            </a:r>
            <a:r>
              <a:rPr lang="en-US" sz="2000" b="1" err="1"/>
              <a:t>hoje</a:t>
            </a:r>
            <a:r>
              <a:rPr lang="en-US" sz="2000" b="1"/>
              <a:t> </a:t>
            </a:r>
            <a:r>
              <a:rPr lang="en-US" sz="2000" b="1" err="1"/>
              <a:t>está</a:t>
            </a:r>
            <a:r>
              <a:rPr lang="en-US" sz="2000" b="1"/>
              <a:t> </a:t>
            </a:r>
            <a:r>
              <a:rPr lang="en-US" sz="2000" b="1" err="1"/>
              <a:t>acima</a:t>
            </a:r>
            <a:r>
              <a:rPr lang="en-US" sz="2000" b="1"/>
              <a:t> da </a:t>
            </a:r>
            <a:r>
              <a:rPr lang="en-US" sz="2000" b="1" err="1"/>
              <a:t>média</a:t>
            </a:r>
            <a:r>
              <a:rPr lang="en-US" sz="2000" b="1"/>
              <a:t> </a:t>
            </a:r>
            <a:r>
              <a:rPr lang="en-US" sz="2000" b="1" err="1"/>
              <a:t>nacional</a:t>
            </a:r>
            <a:r>
              <a:rPr lang="en-US" sz="2000" b="1"/>
              <a:t> (5,5)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9BDB314-A91D-415B-9D41-51CD4067C603}"/>
              </a:ext>
            </a:extLst>
          </p:cNvPr>
          <p:cNvSpPr txBox="1"/>
          <p:nvPr/>
        </p:nvSpPr>
        <p:spPr>
          <a:xfrm>
            <a:off x="6286500" y="1393499"/>
            <a:ext cx="228815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tx1">
                    <a:lumMod val="50000"/>
                    <a:lumOff val="50000"/>
                  </a:schemeClr>
                </a:solidFill>
              </a:rPr>
              <a:t>Em 2017, o IDEB de Manaus </a:t>
            </a:r>
            <a:r>
              <a:rPr lang="en-US" sz="1400" b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foi</a:t>
            </a:r>
            <a:r>
              <a:rPr lang="en-US" sz="1400" b="1">
                <a:solidFill>
                  <a:schemeClr val="tx1">
                    <a:lumMod val="50000"/>
                    <a:lumOff val="50000"/>
                  </a:schemeClr>
                </a:solidFill>
              </a:rPr>
              <a:t> 1,1 </a:t>
            </a:r>
            <a:r>
              <a:rPr lang="en-US" sz="1400" b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ponto</a:t>
            </a:r>
            <a:r>
              <a:rPr lang="en-US" sz="1400" b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acima</a:t>
            </a:r>
            <a:r>
              <a:rPr lang="en-US" sz="1400" b="1">
                <a:solidFill>
                  <a:schemeClr val="tx1">
                    <a:lumMod val="50000"/>
                    <a:lumOff val="50000"/>
                  </a:schemeClr>
                </a:solidFill>
              </a:rPr>
              <a:t> do IDEB de </a:t>
            </a:r>
            <a:r>
              <a:rPr lang="en-US" sz="1400" b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Belém</a:t>
            </a:r>
            <a:r>
              <a:rPr lang="en-US" sz="1400" b="1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O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Ín</a:t>
            </a:r>
            <a:r>
              <a:rPr lang="pt-BR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dice</a:t>
            </a:r>
            <a:r>
              <a:rPr lang="pt-B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de Desenvolvimento da Educação Básica (</a:t>
            </a:r>
            <a:r>
              <a:rPr lang="pt-BR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Ideb</a:t>
            </a:r>
            <a:r>
              <a:rPr lang="pt-B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) reúne, em um só indicador, os resultados de dois conceitos igualmente importantes para a qualidade da educação: o fluxo escolar e as médias de desempenho nas avaliações.</a:t>
            </a:r>
          </a:p>
          <a:p>
            <a:endParaRPr lang="pt-BR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4D6CA3F-9578-4F77-8F05-FA4FC7755D8E}"/>
              </a:ext>
            </a:extLst>
          </p:cNvPr>
          <p:cNvSpPr txBox="1"/>
          <p:nvPr/>
        </p:nvSpPr>
        <p:spPr>
          <a:xfrm>
            <a:off x="581693" y="5735597"/>
            <a:ext cx="6908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/>
              <a:t>Fonte: IPEA, extraído de IPEADATA. </a:t>
            </a:r>
          </a:p>
          <a:p>
            <a:endParaRPr lang="en-US" sz="120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1206747-5BB9-48E6-9EE3-E77BEB07EB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118826"/>
              </p:ext>
            </p:extLst>
          </p:nvPr>
        </p:nvGraphicFramePr>
        <p:xfrm>
          <a:off x="495300" y="1837461"/>
          <a:ext cx="5791200" cy="3544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96739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4748</Words>
  <Application>Microsoft Office PowerPoint</Application>
  <PresentationFormat>Apresentação na tela (4:3)</PresentationFormat>
  <Paragraphs>389</Paragraphs>
  <Slides>44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2" baseType="lpstr">
      <vt:lpstr>Arial</vt:lpstr>
      <vt:lpstr>Calibri</vt:lpstr>
      <vt:lpstr>Calibri Light</vt:lpstr>
      <vt:lpstr>Courier New</vt:lpstr>
      <vt:lpstr>Helvetica</vt:lpstr>
      <vt:lpstr>Times New Roman</vt:lpstr>
      <vt:lpstr>Wingdings</vt:lpstr>
      <vt:lpstr>Tema do Office</vt:lpstr>
      <vt:lpstr>Zona Franca de Manaus:  Impactos, Efetividade e Oportunidades</vt:lpstr>
      <vt:lpstr>O Projeto</vt:lpstr>
      <vt:lpstr>Metodologias e Fonte de Dados</vt:lpstr>
      <vt:lpstr>Impactos Socioeconômicos da ZFM</vt:lpstr>
      <vt:lpstr>Principais Resultados: impactos socioeconomicos 1/2</vt:lpstr>
      <vt:lpstr>Principais Resultados: impactos socioeconomicos  2/2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Impactos Ambientais da ZFM</vt:lpstr>
      <vt:lpstr>Apresentação do PowerPoint</vt:lpstr>
      <vt:lpstr>Apresentação do PowerPoint</vt:lpstr>
      <vt:lpstr>Apresentação do PowerPoint</vt:lpstr>
      <vt:lpstr>Custo Fiscal e Efetividade da ZFM</vt:lpstr>
      <vt:lpstr>Custo Fiscal da Zona Franca de Manaus vem caindo em valores nominais, reais e em proporção do total de gastos tributários </vt:lpstr>
      <vt:lpstr>Simples Nacional e renúncias com IRPF respondem por quase metade do gasto tributário; a região Sudeste detém mais da metade.</vt:lpstr>
      <vt:lpstr>A arrecadação federal do Amazonas compensa, em parte, as renúncias da ZFM</vt:lpstr>
      <vt:lpstr>Presença da indústria na região permite a geração de elevada arrecadação estadual e municipal</vt:lpstr>
      <vt:lpstr>A arrecadação federal no Amazonas em relação ao seu PIB é elevada</vt:lpstr>
      <vt:lpstr>Efetividade da ZFM: o multiplicador de gastos tributários sobre a renda é superior a unidade  Para cada R$1,0 gasto com incentivos para a ZFM, a renda da região metropolitana de Manaus cresce mais do que R$1,0. No Brasil, na média geral, gastos governamentais tem multiplicador fiscal bem inferior a unidade.  </vt:lpstr>
      <vt:lpstr>Custo do Sistema de Incentivos Fiscais da Zona Franca de Manaus: avaliações sobre o conceito de gasto tributário da RFB</vt:lpstr>
      <vt:lpstr>Considerações sobre a questão fiscal</vt:lpstr>
      <vt:lpstr>Riscos</vt:lpstr>
      <vt:lpstr>Riscos de desestruturação do PIM</vt:lpstr>
      <vt:lpstr>Efeitos de choques adversos sobre o Polo Industrial de Manaus</vt:lpstr>
      <vt:lpstr>Oportunidades</vt:lpstr>
      <vt:lpstr>Oportunidades</vt:lpstr>
      <vt:lpstr>Oportunidades: Visão de Futuro</vt:lpstr>
      <vt:lpstr>Considerações Finais</vt:lpstr>
      <vt:lpstr>Considerações Finais 1/2</vt:lpstr>
      <vt:lpstr>Considerações Finais 2/2</vt:lpstr>
      <vt:lpstr>Estudos empíricos: Metodologias</vt:lpstr>
      <vt:lpstr>Avaliação de Impacto Social: contrafactual dos impactos socioeconômicos</vt:lpstr>
      <vt:lpstr>Apresentação do PowerPoint</vt:lpstr>
      <vt:lpstr>Apresentação do PowerPoint</vt:lpstr>
      <vt:lpstr>Equipe Técnica</vt:lpstr>
      <vt:lpstr>Apresentação do PowerPoint</vt:lpstr>
      <vt:lpstr>Apresentação do PowerPoint</vt:lpstr>
      <vt:lpstr>Zona Franca de Manaus:  Impactos, efetividade e Oportunidades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marcio holland</dc:creator>
  <cp:lastModifiedBy>INDICADORES-CIEAM</cp:lastModifiedBy>
  <cp:revision>1</cp:revision>
  <cp:lastPrinted>2019-03-22T13:14:29Z</cp:lastPrinted>
  <dcterms:created xsi:type="dcterms:W3CDTF">2018-10-14T12:54:34Z</dcterms:created>
  <dcterms:modified xsi:type="dcterms:W3CDTF">2019-04-15T15:08:23Z</dcterms:modified>
</cp:coreProperties>
</file>